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18_BD20027.xml" ContentType="application/vnd.ms-powerpoint.comments+xml"/>
  <Override PartName="/ppt/comments/modernComment_10C_BC44DB03.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9" r:id="rId4"/>
  </p:sldMasterIdLst>
  <p:sldIdLst>
    <p:sldId id="256" r:id="rId5"/>
    <p:sldId id="259" r:id="rId6"/>
    <p:sldId id="260" r:id="rId7"/>
    <p:sldId id="261" r:id="rId8"/>
    <p:sldId id="262" r:id="rId9"/>
    <p:sldId id="263" r:id="rId10"/>
    <p:sldId id="264" r:id="rId11"/>
    <p:sldId id="258" r:id="rId12"/>
    <p:sldId id="257" r:id="rId13"/>
    <p:sldId id="266" r:id="rId14"/>
    <p:sldId id="269" r:id="rId15"/>
    <p:sldId id="270" r:id="rId16"/>
    <p:sldId id="291" r:id="rId17"/>
    <p:sldId id="271" r:id="rId18"/>
    <p:sldId id="275" r:id="rId19"/>
    <p:sldId id="278" r:id="rId20"/>
    <p:sldId id="277" r:id="rId21"/>
    <p:sldId id="274" r:id="rId22"/>
    <p:sldId id="267" r:id="rId23"/>
    <p:sldId id="280" r:id="rId24"/>
    <p:sldId id="281" r:id="rId25"/>
    <p:sldId id="283" r:id="rId26"/>
    <p:sldId id="282" r:id="rId27"/>
    <p:sldId id="285" r:id="rId28"/>
    <p:sldId id="286" r:id="rId29"/>
    <p:sldId id="287" r:id="rId30"/>
    <p:sldId id="284" r:id="rId31"/>
    <p:sldId id="268" r:id="rId32"/>
    <p:sldId id="288" r:id="rId33"/>
    <p:sldId id="289"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BA2184-15F3-C231-C7BF-A88039243029}" name="Prannaya" initials="P" userId="Prannay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932098-01BC-4C90-99DB-9D5F35F74FE4}" v="3488" dt="2022-02-25T11:18:59.6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0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omments/modernComment_10C_BC44DB03.xml><?xml version="1.0" encoding="utf-8"?>
<p188:cmLst xmlns:a="http://schemas.openxmlformats.org/drawingml/2006/main" xmlns:r="http://schemas.openxmlformats.org/officeDocument/2006/relationships" xmlns:p188="http://schemas.microsoft.com/office/powerpoint/2018/8/main">
  <p188:cm id="{8103AC46-484B-4EC9-87D9-60CD8E78337C}" authorId="{3DBA2184-15F3-C231-C7BF-A88039243029}" created="2022-02-25T08:59:35.123">
    <pc:sldMkLst xmlns:pc="http://schemas.microsoft.com/office/powerpoint/2013/main/command">
      <pc:docMk/>
      <pc:sldMk cId="3158629123" sldId="268"/>
    </pc:sldMkLst>
    <p188:txBody>
      <a:bodyPr/>
      <a:lstStyle/>
      <a:p>
        <a:r>
          <a:rPr lang="en-SG"/>
          <a:t>Zehan intends to teach relativity later on. (after it's covered in PO)</a:t>
        </a:r>
      </a:p>
    </p188:txBody>
  </p188:cm>
</p188:cmLst>
</file>

<file path=ppt/comments/modernComment_118_BD20027.xml><?xml version="1.0" encoding="utf-8"?>
<p188:cmLst xmlns:a="http://schemas.openxmlformats.org/drawingml/2006/main" xmlns:r="http://schemas.openxmlformats.org/officeDocument/2006/relationships" xmlns:p188="http://schemas.microsoft.com/office/powerpoint/2018/8/main">
  <p188:cm id="{178D0584-0647-4FAE-95A8-CBE42C55F383}" authorId="{3DBA2184-15F3-C231-C7BF-A88039243029}" created="2022-02-25T08:58:44.061">
    <pc:sldMkLst xmlns:pc="http://schemas.microsoft.com/office/powerpoint/2013/main/command">
      <pc:docMk/>
      <pc:sldMk cId="198311975" sldId="280"/>
    </pc:sldMkLst>
    <p188:txBody>
      <a:bodyPr/>
      <a:lstStyle/>
      <a:p>
        <a:r>
          <a:rPr lang="en-SG"/>
          <a:t>We are not doing this anymore.</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5827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9861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89166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32945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43630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975682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72543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5332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347745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42873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2/26/2022</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5008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lIns="109728" tIns="109728" rIns="109728" bIns="91440" anchor="b"/>
          <a:lstStyle/>
          <a:p>
            <a:r>
              <a:rPr lang="en-US"/>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lIns="109728" tIns="109728" rIns="109728" bIns="9144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lIns="109728" tIns="109728" rIns="109728" bIns="91440" anchor="ctr"/>
          <a:lstStyle>
            <a:lvl1pPr algn="l">
              <a:defRPr sz="1050">
                <a:solidFill>
                  <a:schemeClr val="tx2"/>
                </a:solidFill>
              </a:defRPr>
            </a:lvl1pPr>
          </a:lstStyle>
          <a:p>
            <a:fld id="{C485584D-7D79-4248-9986-4CA35242F944}" type="datetimeFigureOut">
              <a:rPr lang="en-US" smtClean="0"/>
              <a:t>2/26/2022</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lIns="109728" tIns="109728" rIns="109728" bIns="9144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6147797"/>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2" r:id="rId6"/>
    <p:sldLayoutId id="2147483788" r:id="rId7"/>
    <p:sldLayoutId id="2147483789" r:id="rId8"/>
    <p:sldLayoutId id="2147483790" r:id="rId9"/>
    <p:sldLayoutId id="2147483791" r:id="rId10"/>
    <p:sldLayoutId id="2147483793" r:id="rId11"/>
  </p:sldLayoutIdLst>
  <p:txStyles>
    <p:titleStyle>
      <a:lvl1pPr algn="l" defTabSz="914400" rtl="0" eaLnBrk="1" latinLnBrk="0" hangingPunct="1">
        <a:lnSpc>
          <a:spcPct val="113000"/>
        </a:lnSpc>
        <a:spcBef>
          <a:spcPct val="0"/>
        </a:spcBef>
        <a:buNone/>
        <a:defRPr sz="3200" b="1" kern="1200" cap="none" spc="90"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1000"/>
        </a:spcBef>
        <a:buFontTx/>
        <a:buNone/>
        <a:defRPr sz="2000" kern="1200" spc="30">
          <a:solidFill>
            <a:schemeClr val="tx2"/>
          </a:solidFill>
          <a:latin typeface="+mn-lt"/>
          <a:ea typeface="+mn-ea"/>
          <a:cs typeface="+mn-cs"/>
        </a:defRPr>
      </a:lvl1pPr>
      <a:lvl2pPr marL="274320" indent="-228600" algn="l" defTabSz="914400" rtl="0" eaLnBrk="1" latinLnBrk="0" hangingPunct="1">
        <a:lnSpc>
          <a:spcPct val="120000"/>
        </a:lnSpc>
        <a:spcBef>
          <a:spcPts val="500"/>
        </a:spcBef>
        <a:buSzPct val="85000"/>
        <a:buFont typeface="Arial" panose="020B0604020202020204" pitchFamily="34" charset="0"/>
        <a:buChar char="•"/>
        <a:defRPr sz="1800" kern="1200" spc="30">
          <a:solidFill>
            <a:schemeClr val="tx2"/>
          </a:solidFill>
          <a:latin typeface="+mn-lt"/>
          <a:ea typeface="+mn-ea"/>
          <a:cs typeface="+mn-cs"/>
        </a:defRPr>
      </a:lvl2pPr>
      <a:lvl3pPr marL="274320" indent="0" algn="l" defTabSz="914400" rtl="0" eaLnBrk="1" latinLnBrk="0" hangingPunct="1">
        <a:lnSpc>
          <a:spcPct val="120000"/>
        </a:lnSpc>
        <a:spcBef>
          <a:spcPts val="500"/>
        </a:spcBef>
        <a:buFontTx/>
        <a:buNone/>
        <a:defRPr sz="1600" kern="1200" spc="30">
          <a:solidFill>
            <a:schemeClr val="tx2"/>
          </a:solidFill>
          <a:latin typeface="+mn-lt"/>
          <a:ea typeface="+mn-ea"/>
          <a:cs typeface="+mn-cs"/>
        </a:defRPr>
      </a:lvl3pPr>
      <a:lvl4pPr marL="548640" indent="-228600" algn="l" defTabSz="914400" rtl="0" eaLnBrk="1" latinLnBrk="0" hangingPunct="1">
        <a:lnSpc>
          <a:spcPct val="120000"/>
        </a:lnSpc>
        <a:spcBef>
          <a:spcPts val="500"/>
        </a:spcBef>
        <a:buFont typeface="Arial" panose="020B0604020202020204" pitchFamily="34" charset="0"/>
        <a:buChar char="•"/>
        <a:defRPr sz="1400" kern="1200" spc="30">
          <a:solidFill>
            <a:schemeClr val="tx2"/>
          </a:solidFill>
          <a:latin typeface="+mn-lt"/>
          <a:ea typeface="+mn-ea"/>
          <a:cs typeface="+mn-cs"/>
        </a:defRPr>
      </a:lvl4pPr>
      <a:lvl5pPr marL="548640" indent="0" algn="l" defTabSz="914400" rtl="0" eaLnBrk="1" latinLnBrk="0" hangingPunct="1">
        <a:lnSpc>
          <a:spcPct val="120000"/>
        </a:lnSpc>
        <a:spcBef>
          <a:spcPts val="500"/>
        </a:spcBef>
        <a:buFontTx/>
        <a:buNone/>
        <a:defRPr sz="1400" kern="1200" spc="3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18_BD2002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DXbp2OyNYQ4?start=272&amp;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18/10/relationships/comments" Target="../comments/modernComment_10C_BC44DB03.xml"/><Relationship Id="rId2" Type="http://schemas.openxmlformats.org/officeDocument/2006/relationships/slideLayout" Target="../slideLayouts/slideLayout2.xml"/><Relationship Id="rId1" Type="http://schemas.openxmlformats.org/officeDocument/2006/relationships/video" Target="https://www.youtube.com/embed/lF69kBZE-vI?feature=oembed" TargetMode="Externa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WK0WAmiP_Dk?feature=oembed" TargetMode="External"/><Relationship Id="rId5" Type="http://schemas.openxmlformats.org/officeDocument/2006/relationships/image" Target="../media/image31.jpeg"/><Relationship Id="rId4" Type="http://schemas.openxmlformats.org/officeDocument/2006/relationships/image" Target="../media/image30.gif"/></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5" name="Rectangle 134">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3" descr="A night sky at Lake Tekapo New Zealand">
            <a:extLst>
              <a:ext uri="{FF2B5EF4-FFF2-40B4-BE49-F238E27FC236}">
                <a16:creationId xmlns:a16="http://schemas.microsoft.com/office/drawing/2014/main" id="{6FFBF9AD-FF82-4A8C-82F7-8AE6132311A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6667"/>
          <a:stretch/>
        </p:blipFill>
        <p:spPr>
          <a:xfrm>
            <a:off x="2" y="1"/>
            <a:ext cx="12191997" cy="6857999"/>
          </a:xfrm>
          <a:prstGeom prst="rect">
            <a:avLst/>
          </a:prstGeom>
        </p:spPr>
      </p:pic>
      <p:sp>
        <p:nvSpPr>
          <p:cNvPr id="166" name="Rectangle 136">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462F9-AECD-438B-928B-357BA5D615BB}"/>
              </a:ext>
            </a:extLst>
          </p:cNvPr>
          <p:cNvSpPr>
            <a:spLocks noGrp="1"/>
          </p:cNvSpPr>
          <p:nvPr>
            <p:ph type="ctrTitle"/>
          </p:nvPr>
        </p:nvSpPr>
        <p:spPr>
          <a:xfrm>
            <a:off x="2455401" y="1066800"/>
            <a:ext cx="7272408" cy="2646795"/>
          </a:xfrm>
        </p:spPr>
        <p:txBody>
          <a:bodyPr anchor="b">
            <a:normAutofit/>
          </a:bodyPr>
          <a:lstStyle/>
          <a:p>
            <a:r>
              <a:rPr lang="en-SG" sz="4000">
                <a:solidFill>
                  <a:srgbClr val="FFFFFF"/>
                </a:solidFill>
                <a:latin typeface="Georgia Pro Cond Light" panose="02040306050405020303" pitchFamily="18" charset="0"/>
              </a:rPr>
              <a:t>Stellar Spectroscopy and the Doppler Effect</a:t>
            </a:r>
          </a:p>
        </p:txBody>
      </p:sp>
      <p:sp>
        <p:nvSpPr>
          <p:cNvPr id="3" name="Subtitle 2">
            <a:extLst>
              <a:ext uri="{FF2B5EF4-FFF2-40B4-BE49-F238E27FC236}">
                <a16:creationId xmlns:a16="http://schemas.microsoft.com/office/drawing/2014/main" id="{18F9B56B-7922-40E9-8A4B-87466191A50B}"/>
              </a:ext>
            </a:extLst>
          </p:cNvPr>
          <p:cNvSpPr>
            <a:spLocks noGrp="1"/>
          </p:cNvSpPr>
          <p:nvPr>
            <p:ph type="subTitle" idx="1"/>
          </p:nvPr>
        </p:nvSpPr>
        <p:spPr>
          <a:xfrm>
            <a:off x="3558988" y="4876803"/>
            <a:ext cx="5074022" cy="1257295"/>
          </a:xfrm>
        </p:spPr>
        <p:txBody>
          <a:bodyPr anchor="t">
            <a:normAutofit/>
          </a:bodyPr>
          <a:lstStyle/>
          <a:p>
            <a:pPr>
              <a:lnSpc>
                <a:spcPct val="90000"/>
              </a:lnSpc>
            </a:pPr>
            <a:r>
              <a:rPr lang="en-SG" sz="1900">
                <a:solidFill>
                  <a:srgbClr val="FFFFFF"/>
                </a:solidFill>
              </a:rPr>
              <a:t>NUS High Astronomy Club</a:t>
            </a:r>
          </a:p>
          <a:p>
            <a:pPr>
              <a:lnSpc>
                <a:spcPct val="90000"/>
              </a:lnSpc>
            </a:pPr>
            <a:r>
              <a:rPr lang="en-SG" sz="1900">
                <a:solidFill>
                  <a:srgbClr val="FFFFFF"/>
                </a:solidFill>
              </a:rPr>
              <a:t>Senior Theory</a:t>
            </a:r>
          </a:p>
          <a:p>
            <a:pPr>
              <a:lnSpc>
                <a:spcPct val="90000"/>
              </a:lnSpc>
            </a:pPr>
            <a:r>
              <a:rPr lang="en-SG" sz="1900">
                <a:solidFill>
                  <a:srgbClr val="FFFFFF"/>
                </a:solidFill>
              </a:rPr>
              <a:t>24 February 2022</a:t>
            </a:r>
          </a:p>
        </p:txBody>
      </p:sp>
      <p:grpSp>
        <p:nvGrpSpPr>
          <p:cNvPr id="167" name="Group 138">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140" name="Rectangle 139">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1" name="Straight Connector 140">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60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par>
                          <p:cTn id="11" fill="hold">
                            <p:stCondLst>
                              <p:cond delay="3160"/>
                            </p:stCondLst>
                            <p:childTnLst>
                              <p:par>
                                <p:cTn id="12" presetID="10" presetClass="entr" presetSubtype="0" fill="hold" grpId="0" nodeType="afterEffect">
                                  <p:stCondLst>
                                    <p:cond delay="0"/>
                                  </p:stCondLst>
                                  <p:iterate type="lt">
                                    <p:tmPct val="10000"/>
                                  </p:iterate>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400"/>
                                        <p:tgtEl>
                                          <p:spTgt spid="3">
                                            <p:txEl>
                                              <p:pRg st="1" end="1"/>
                                            </p:txEl>
                                          </p:spTgt>
                                        </p:tgtEl>
                                      </p:cBhvr>
                                    </p:animEffect>
                                  </p:childTnLst>
                                </p:cTn>
                              </p:par>
                            </p:childTnLst>
                          </p:cTn>
                        </p:par>
                        <p:par>
                          <p:cTn id="15" fill="hold">
                            <p:stCondLst>
                              <p:cond delay="4000"/>
                            </p:stCondLst>
                            <p:childTnLst>
                              <p:par>
                                <p:cTn id="16" presetID="10" presetClass="entr" presetSubtype="0" fill="hold" grpId="0" nodeType="afterEffect">
                                  <p:stCondLst>
                                    <p:cond delay="0"/>
                                  </p:stCondLst>
                                  <p:iterate type="lt">
                                    <p:tmPct val="10000"/>
                                  </p:iterate>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34841-5E5F-4E36-93B7-BE09DDE1C4C7}"/>
              </a:ext>
            </a:extLst>
          </p:cNvPr>
          <p:cNvSpPr>
            <a:spLocks noGrp="1"/>
          </p:cNvSpPr>
          <p:nvPr>
            <p:ph type="title"/>
          </p:nvPr>
        </p:nvSpPr>
        <p:spPr>
          <a:xfrm>
            <a:off x="1028700" y="207818"/>
            <a:ext cx="10134600" cy="987137"/>
          </a:xfrm>
        </p:spPr>
        <p:txBody>
          <a:bodyPr/>
          <a:lstStyle/>
          <a:p>
            <a:r>
              <a:rPr lang="en-SG"/>
              <a:t>Spectral Distribution Intensity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00D367-5BBA-4344-A6A5-B681DF8A96F3}"/>
                  </a:ext>
                </a:extLst>
              </p:cNvPr>
              <p:cNvSpPr>
                <a:spLocks noGrp="1"/>
              </p:cNvSpPr>
              <p:nvPr>
                <p:ph idx="1"/>
              </p:nvPr>
            </p:nvSpPr>
            <p:spPr>
              <a:xfrm>
                <a:off x="789709" y="1278676"/>
                <a:ext cx="4354617" cy="3969342"/>
              </a:xfrm>
            </p:spPr>
            <p:txBody>
              <a:bodyPr/>
              <a:lstStyle/>
              <a:p>
                <a:pPr marL="342900" indent="-342900">
                  <a:buFont typeface="Arial" panose="020B0604020202020204" pitchFamily="34" charset="0"/>
                  <a:buChar char="•"/>
                </a:pPr>
                <a:r>
                  <a:rPr lang="en-SG"/>
                  <a:t>All stars are effectively blackbodies</a:t>
                </a:r>
              </a:p>
              <a:p>
                <a:pPr marL="342900" indent="-342900">
                  <a:buFont typeface="Arial" panose="020B0604020202020204" pitchFamily="34" charset="0"/>
                  <a:buChar char="•"/>
                </a:pPr>
                <a:r>
                  <a:rPr lang="en-SG"/>
                  <a:t>Blackbodies = emits radiation</a:t>
                </a:r>
              </a:p>
              <a:p>
                <a:pPr marL="617220" lvl="1" indent="-342900"/>
                <a:r>
                  <a:rPr lang="en-SG"/>
                  <a:t>Based on:   </a:t>
                </a:r>
                <a14:m>
                  <m:oMath xmlns:m="http://schemas.openxmlformats.org/officeDocument/2006/math">
                    <m:r>
                      <m:rPr>
                        <m:sty m:val="p"/>
                      </m:rPr>
                      <a:rPr lang="en-SG" sz="3200" b="0" i="0" smtClean="0">
                        <a:latin typeface="Cambria Math" panose="02040503050406030204" pitchFamily="18" charset="0"/>
                      </a:rPr>
                      <m:t>P</m:t>
                    </m:r>
                    <m:r>
                      <a:rPr lang="en-SG" sz="3200" b="0" i="1" smtClean="0">
                        <a:latin typeface="Cambria Math" panose="02040503050406030204" pitchFamily="18" charset="0"/>
                      </a:rPr>
                      <m:t>=</m:t>
                    </m:r>
                    <m:r>
                      <a:rPr lang="en-SG" sz="3200" b="0" i="1" smtClean="0">
                        <a:latin typeface="Cambria Math" panose="02040503050406030204" pitchFamily="18" charset="0"/>
                      </a:rPr>
                      <m:t>𝐴</m:t>
                    </m:r>
                    <m:r>
                      <a:rPr lang="en-SG" sz="3200" b="0" i="1" smtClean="0">
                        <a:latin typeface="Cambria Math" panose="02040503050406030204" pitchFamily="18" charset="0"/>
                      </a:rPr>
                      <m:t>𝜖𝜎</m:t>
                    </m:r>
                    <m:sSup>
                      <m:sSupPr>
                        <m:ctrlPr>
                          <a:rPr lang="en-SG" sz="3200" b="0" i="1" smtClean="0">
                            <a:latin typeface="Cambria Math" panose="02040503050406030204" pitchFamily="18" charset="0"/>
                          </a:rPr>
                        </m:ctrlPr>
                      </m:sSupPr>
                      <m:e>
                        <m:r>
                          <a:rPr lang="en-SG" sz="3200" b="0" i="1" smtClean="0">
                            <a:latin typeface="Cambria Math" panose="02040503050406030204" pitchFamily="18" charset="0"/>
                          </a:rPr>
                          <m:t>𝑇</m:t>
                        </m:r>
                      </m:e>
                      <m:sup>
                        <m:r>
                          <a:rPr lang="en-SG" sz="3200" b="0" i="1" smtClean="0">
                            <a:latin typeface="Cambria Math" panose="02040503050406030204" pitchFamily="18" charset="0"/>
                          </a:rPr>
                          <m:t>4</m:t>
                        </m:r>
                      </m:sup>
                    </m:sSup>
                  </m:oMath>
                </a14:m>
                <a:endParaRPr lang="en-SG"/>
              </a:p>
              <a:p>
                <a:pPr marL="342900" indent="-342900">
                  <a:buFont typeface="Arial" panose="020B0604020202020204" pitchFamily="34" charset="0"/>
                  <a:buChar char="•"/>
                </a:pPr>
                <a:r>
                  <a:rPr lang="en-SG"/>
                  <a:t>We use this curve (</a:t>
                </a:r>
                <a:r>
                  <a:rPr lang="en-SG">
                    <a:sym typeface="Wingdings" panose="05000000000000000000" pitchFamily="2" charset="2"/>
                  </a:rPr>
                  <a:t>) to identify peak wavelengths based on Temperature, and this will be the domineering colour of the star</a:t>
                </a:r>
                <a:endParaRPr lang="en-SG"/>
              </a:p>
            </p:txBody>
          </p:sp>
        </mc:Choice>
        <mc:Fallback xmlns="">
          <p:sp>
            <p:nvSpPr>
              <p:cNvPr id="3" name="Content Placeholder 2">
                <a:extLst>
                  <a:ext uri="{FF2B5EF4-FFF2-40B4-BE49-F238E27FC236}">
                    <a16:creationId xmlns:a16="http://schemas.microsoft.com/office/drawing/2014/main" id="{3700D367-5BBA-4344-A6A5-B681DF8A96F3}"/>
                  </a:ext>
                </a:extLst>
              </p:cNvPr>
              <p:cNvSpPr>
                <a:spLocks noGrp="1" noRot="1" noChangeAspect="1" noMove="1" noResize="1" noEditPoints="1" noAdjustHandles="1" noChangeArrowheads="1" noChangeShapeType="1" noTextEdit="1"/>
              </p:cNvSpPr>
              <p:nvPr>
                <p:ph idx="1"/>
              </p:nvPr>
            </p:nvSpPr>
            <p:spPr>
              <a:xfrm>
                <a:off x="789709" y="1278676"/>
                <a:ext cx="4354617" cy="3969342"/>
              </a:xfrm>
              <a:blipFill>
                <a:blip r:embed="rId2"/>
                <a:stretch>
                  <a:fillRect l="-840" r="-280"/>
                </a:stretch>
              </a:blipFill>
            </p:spPr>
            <p:txBody>
              <a:bodyPr/>
              <a:lstStyle/>
              <a:p>
                <a:r>
                  <a:rPr lang="en-US">
                    <a:noFill/>
                  </a:rPr>
                  <a:t> </a:t>
                </a:r>
              </a:p>
            </p:txBody>
          </p:sp>
        </mc:Fallback>
      </mc:AlternateContent>
      <p:pic>
        <p:nvPicPr>
          <p:cNvPr id="4" name="Picture 4">
            <a:extLst>
              <a:ext uri="{FF2B5EF4-FFF2-40B4-BE49-F238E27FC236}">
                <a16:creationId xmlns:a16="http://schemas.microsoft.com/office/drawing/2014/main" id="{B092646F-59F3-4485-80D9-3E5CE7AC6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4600" y="1194955"/>
            <a:ext cx="6907399" cy="552591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BBE349F-328B-4BE6-AC28-4617D7196951}"/>
              </a:ext>
            </a:extLst>
          </p:cNvPr>
          <p:cNvCxnSpPr>
            <a:cxnSpLocks/>
          </p:cNvCxnSpPr>
          <p:nvPr/>
        </p:nvCxnSpPr>
        <p:spPr>
          <a:xfrm>
            <a:off x="9070131" y="3010385"/>
            <a:ext cx="1061005" cy="25296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436C430-CC1E-4FB3-9726-510A36D804D4}"/>
                  </a:ext>
                </a:extLst>
              </p:cNvPr>
              <p:cNvSpPr txBox="1">
                <a:spLocks/>
              </p:cNvSpPr>
              <p:nvPr/>
            </p:nvSpPr>
            <p:spPr>
              <a:xfrm>
                <a:off x="10271410" y="2952992"/>
                <a:ext cx="1442605" cy="220008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2400"/>
                  <a:t>Classical Curve for BBR:</a:t>
                </a:r>
              </a:p>
              <a:p>
                <a:pPr marL="0" indent="0">
                  <a:buNone/>
                </a:pPr>
                <a:r>
                  <a:rPr lang="en-SG" sz="2400" b="1"/>
                  <a:t>DIVERGES</a:t>
                </a:r>
              </a:p>
              <a:p>
                <a:pPr marL="0" indent="0">
                  <a:buNone/>
                </a:pPr>
                <a:r>
                  <a:rPr lang="en-SG" sz="2400"/>
                  <a:t>from observed intensity at high </a:t>
                </a:r>
                <a14:m>
                  <m:oMath xmlns:m="http://schemas.openxmlformats.org/officeDocument/2006/math">
                    <m:r>
                      <a:rPr lang="en-SG" sz="2400" b="0" i="1" smtClean="0">
                        <a:latin typeface="Cambria Math" panose="02040503050406030204" pitchFamily="18" charset="0"/>
                      </a:rPr>
                      <m:t>𝑓</m:t>
                    </m:r>
                  </m:oMath>
                </a14:m>
                <a:r>
                  <a:rPr lang="en-SG" sz="2400"/>
                  <a:t>, low </a:t>
                </a:r>
                <a14:m>
                  <m:oMath xmlns:m="http://schemas.openxmlformats.org/officeDocument/2006/math">
                    <m:r>
                      <a:rPr lang="en-SG" sz="2400" b="0" i="1" smtClean="0">
                        <a:latin typeface="Cambria Math" panose="02040503050406030204" pitchFamily="18" charset="0"/>
                      </a:rPr>
                      <m:t>𝜆</m:t>
                    </m:r>
                  </m:oMath>
                </a14:m>
                <a:endParaRPr lang="en-SG" sz="2400"/>
              </a:p>
            </p:txBody>
          </p:sp>
        </mc:Choice>
        <mc:Fallback xmlns="">
          <p:sp>
            <p:nvSpPr>
              <p:cNvPr id="6" name="Content Placeholder 2">
                <a:extLst>
                  <a:ext uri="{FF2B5EF4-FFF2-40B4-BE49-F238E27FC236}">
                    <a16:creationId xmlns:a16="http://schemas.microsoft.com/office/drawing/2014/main" id="{9436C430-CC1E-4FB3-9726-510A36D804D4}"/>
                  </a:ext>
                </a:extLst>
              </p:cNvPr>
              <p:cNvSpPr txBox="1">
                <a:spLocks noRot="1" noChangeAspect="1" noMove="1" noResize="1" noEditPoints="1" noAdjustHandles="1" noChangeArrowheads="1" noChangeShapeType="1" noTextEdit="1"/>
              </p:cNvSpPr>
              <p:nvPr/>
            </p:nvSpPr>
            <p:spPr>
              <a:xfrm>
                <a:off x="10271410" y="2952992"/>
                <a:ext cx="1442605" cy="2200087"/>
              </a:xfrm>
              <a:prstGeom prst="rect">
                <a:avLst/>
              </a:prstGeom>
              <a:blipFill>
                <a:blip r:embed="rId4"/>
                <a:stretch>
                  <a:fillRect l="-4219" t="-4709"/>
                </a:stretch>
              </a:blipFill>
            </p:spPr>
            <p:txBody>
              <a:bodyPr/>
              <a:lstStyle/>
              <a:p>
                <a:r>
                  <a:rPr lang="en-US">
                    <a:noFill/>
                  </a:rPr>
                  <a:t> </a:t>
                </a:r>
              </a:p>
            </p:txBody>
          </p:sp>
        </mc:Fallback>
      </mc:AlternateContent>
    </p:spTree>
    <p:extLst>
      <p:ext uri="{BB962C8B-B14F-4D97-AF65-F5344CB8AC3E}">
        <p14:creationId xmlns:p14="http://schemas.microsoft.com/office/powerpoint/2010/main" val="30698019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27F6-52B9-4670-9923-DE0C75AC6621}"/>
              </a:ext>
            </a:extLst>
          </p:cNvPr>
          <p:cNvSpPr>
            <a:spLocks noGrp="1"/>
          </p:cNvSpPr>
          <p:nvPr>
            <p:ph type="title"/>
          </p:nvPr>
        </p:nvSpPr>
        <p:spPr>
          <a:xfrm>
            <a:off x="575254" y="207210"/>
            <a:ext cx="9306501" cy="852664"/>
          </a:xfrm>
        </p:spPr>
        <p:txBody>
          <a:bodyPr/>
          <a:lstStyle/>
          <a:p>
            <a:r>
              <a:rPr lang="en-SG"/>
              <a:t>Planck’s Law of Spectral Emission Intensity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48EE9A-38F4-4ED2-BA7B-2B463EEA5622}"/>
                  </a:ext>
                </a:extLst>
              </p:cNvPr>
              <p:cNvSpPr>
                <a:spLocks noGrp="1"/>
              </p:cNvSpPr>
              <p:nvPr>
                <p:ph idx="1"/>
              </p:nvPr>
            </p:nvSpPr>
            <p:spPr>
              <a:xfrm>
                <a:off x="575254" y="1059874"/>
                <a:ext cx="10134600" cy="3969342"/>
              </a:xfrm>
            </p:spPr>
            <p:txBody>
              <a:bodyPr/>
              <a:lstStyle/>
              <a:p>
                <a:pPr algn="ctr"/>
                <a14:m>
                  <m:oMath xmlns:m="http://schemas.openxmlformats.org/officeDocument/2006/math">
                    <m:sSub>
                      <m:sSubPr>
                        <m:ctrlPr>
                          <a:rPr lang="en-SG" sz="3200" b="0" i="1" smtClean="0">
                            <a:latin typeface="Cambria Math" panose="02040503050406030204" pitchFamily="18" charset="0"/>
                          </a:rPr>
                        </m:ctrlPr>
                      </m:sSubPr>
                      <m:e>
                        <m:r>
                          <a:rPr lang="en-SG" sz="3200" b="0" i="1" smtClean="0">
                            <a:latin typeface="Cambria Math" panose="02040503050406030204" pitchFamily="18" charset="0"/>
                          </a:rPr>
                          <m:t>𝐸</m:t>
                        </m:r>
                      </m:e>
                      <m:sub>
                        <m:r>
                          <a:rPr lang="en-SG" sz="3200" b="0" i="1" smtClean="0">
                            <a:latin typeface="Cambria Math" panose="02040503050406030204" pitchFamily="18" charset="0"/>
                          </a:rPr>
                          <m:t>𝜆</m:t>
                        </m:r>
                      </m:sub>
                    </m:sSub>
                    <m:r>
                      <a:rPr lang="en-SG" sz="3200" b="0" i="1" smtClean="0">
                        <a:latin typeface="Cambria Math" panose="02040503050406030204" pitchFamily="18" charset="0"/>
                      </a:rPr>
                      <m:t>=</m:t>
                    </m:r>
                    <m:f>
                      <m:fPr>
                        <m:ctrlPr>
                          <a:rPr lang="en-SG" sz="3200" b="0" i="1" smtClean="0">
                            <a:latin typeface="Cambria Math" panose="02040503050406030204" pitchFamily="18" charset="0"/>
                          </a:rPr>
                        </m:ctrlPr>
                      </m:fPr>
                      <m:num>
                        <m:r>
                          <a:rPr lang="en-SG" sz="3200" b="0" i="1" smtClean="0">
                            <a:latin typeface="Cambria Math" panose="02040503050406030204" pitchFamily="18" charset="0"/>
                          </a:rPr>
                          <m:t>2</m:t>
                        </m:r>
                        <m:r>
                          <a:rPr lang="en-SG" sz="3200" b="0" i="1" smtClean="0">
                            <a:latin typeface="Cambria Math" panose="02040503050406030204" pitchFamily="18" charset="0"/>
                          </a:rPr>
                          <m:t>h</m:t>
                        </m:r>
                        <m:sSup>
                          <m:sSupPr>
                            <m:ctrlPr>
                              <a:rPr lang="en-SG" sz="3200" b="0" i="1" smtClean="0">
                                <a:latin typeface="Cambria Math" panose="02040503050406030204" pitchFamily="18" charset="0"/>
                              </a:rPr>
                            </m:ctrlPr>
                          </m:sSupPr>
                          <m:e>
                            <m:r>
                              <a:rPr lang="en-SG" sz="3200" b="0" i="1" smtClean="0">
                                <a:latin typeface="Cambria Math" panose="02040503050406030204" pitchFamily="18" charset="0"/>
                              </a:rPr>
                              <m:t>𝑐</m:t>
                            </m:r>
                          </m:e>
                          <m:sup>
                            <m:r>
                              <a:rPr lang="en-SG" sz="3200" b="0" i="1" smtClean="0">
                                <a:latin typeface="Cambria Math" panose="02040503050406030204" pitchFamily="18" charset="0"/>
                              </a:rPr>
                              <m:t>2</m:t>
                            </m:r>
                          </m:sup>
                        </m:sSup>
                      </m:num>
                      <m:den>
                        <m:sSup>
                          <m:sSupPr>
                            <m:ctrlPr>
                              <a:rPr lang="en-SG" sz="3200" b="0" i="1" smtClean="0">
                                <a:latin typeface="Cambria Math" panose="02040503050406030204" pitchFamily="18" charset="0"/>
                              </a:rPr>
                            </m:ctrlPr>
                          </m:sSupPr>
                          <m:e>
                            <m:r>
                              <a:rPr lang="en-SG" sz="3200" b="0" i="1" smtClean="0">
                                <a:latin typeface="Cambria Math" panose="02040503050406030204" pitchFamily="18" charset="0"/>
                              </a:rPr>
                              <m:t>𝜆</m:t>
                            </m:r>
                          </m:e>
                          <m:sup>
                            <m:r>
                              <a:rPr lang="en-SG" sz="3200" b="0" i="1" smtClean="0">
                                <a:latin typeface="Cambria Math" panose="02040503050406030204" pitchFamily="18" charset="0"/>
                              </a:rPr>
                              <m:t>5</m:t>
                            </m:r>
                          </m:sup>
                        </m:sSup>
                        <m:d>
                          <m:dPr>
                            <m:ctrlPr>
                              <a:rPr lang="en-SG" sz="3200" b="0" i="1" smtClean="0">
                                <a:latin typeface="Cambria Math" panose="02040503050406030204" pitchFamily="18" charset="0"/>
                              </a:rPr>
                            </m:ctrlPr>
                          </m:dPr>
                          <m:e>
                            <m:sSup>
                              <m:sSupPr>
                                <m:ctrlPr>
                                  <a:rPr lang="en-SG" sz="3200" b="0" i="1" smtClean="0">
                                    <a:latin typeface="Cambria Math" panose="02040503050406030204" pitchFamily="18" charset="0"/>
                                  </a:rPr>
                                </m:ctrlPr>
                              </m:sSupPr>
                              <m:e>
                                <m:r>
                                  <a:rPr lang="en-SG" sz="3200" b="0" i="1" smtClean="0">
                                    <a:latin typeface="Cambria Math" panose="02040503050406030204" pitchFamily="18" charset="0"/>
                                  </a:rPr>
                                  <m:t>𝑒</m:t>
                                </m:r>
                              </m:e>
                              <m:sup>
                                <m:f>
                                  <m:fPr>
                                    <m:ctrlPr>
                                      <a:rPr lang="en-SG" sz="3200" b="0" i="1" smtClean="0">
                                        <a:latin typeface="Cambria Math" panose="02040503050406030204" pitchFamily="18" charset="0"/>
                                      </a:rPr>
                                    </m:ctrlPr>
                                  </m:fPr>
                                  <m:num>
                                    <m:r>
                                      <a:rPr lang="en-SG" sz="3200" b="0" i="1" smtClean="0">
                                        <a:latin typeface="Cambria Math" panose="02040503050406030204" pitchFamily="18" charset="0"/>
                                      </a:rPr>
                                      <m:t>h𝑐</m:t>
                                    </m:r>
                                  </m:num>
                                  <m:den>
                                    <m:r>
                                      <a:rPr lang="en-SG" sz="3200" b="0" i="1" smtClean="0">
                                        <a:latin typeface="Cambria Math" panose="02040503050406030204" pitchFamily="18" charset="0"/>
                                      </a:rPr>
                                      <m:t>𝜆</m:t>
                                    </m:r>
                                    <m:sSub>
                                      <m:sSubPr>
                                        <m:ctrlPr>
                                          <a:rPr lang="en-SG" sz="3200" b="0" i="1" smtClean="0">
                                            <a:latin typeface="Cambria Math" panose="02040503050406030204" pitchFamily="18" charset="0"/>
                                          </a:rPr>
                                        </m:ctrlPr>
                                      </m:sSubPr>
                                      <m:e>
                                        <m:r>
                                          <a:rPr lang="en-SG" sz="3200" b="0" i="1" smtClean="0">
                                            <a:latin typeface="Cambria Math" panose="02040503050406030204" pitchFamily="18" charset="0"/>
                                          </a:rPr>
                                          <m:t>𝑘</m:t>
                                        </m:r>
                                      </m:e>
                                      <m:sub>
                                        <m:r>
                                          <a:rPr lang="en-SG" sz="3200" b="0" i="1" smtClean="0">
                                            <a:latin typeface="Cambria Math" panose="02040503050406030204" pitchFamily="18" charset="0"/>
                                          </a:rPr>
                                          <m:t>𝐵</m:t>
                                        </m:r>
                                      </m:sub>
                                    </m:sSub>
                                    <m:r>
                                      <a:rPr lang="en-SG" sz="3200" b="0" i="1" smtClean="0">
                                        <a:latin typeface="Cambria Math" panose="02040503050406030204" pitchFamily="18" charset="0"/>
                                      </a:rPr>
                                      <m:t>𝑇</m:t>
                                    </m:r>
                                  </m:den>
                                </m:f>
                              </m:sup>
                            </m:sSup>
                            <m:r>
                              <a:rPr lang="en-SG" sz="3200" b="0" i="1" smtClean="0">
                                <a:latin typeface="Cambria Math" panose="02040503050406030204" pitchFamily="18" charset="0"/>
                              </a:rPr>
                              <m:t>−1</m:t>
                            </m:r>
                          </m:e>
                        </m:d>
                      </m:den>
                    </m:f>
                  </m:oMath>
                </a14:m>
                <a:r>
                  <a:rPr lang="en-SG" sz="3200"/>
                  <a:t> </a:t>
                </a:r>
              </a:p>
              <a:p>
                <a:pPr algn="ctr"/>
                <a:endParaRPr lang="en-SG" sz="800"/>
              </a:p>
              <a:p>
                <a:pPr marL="342900" indent="-342900">
                  <a:buFont typeface="Arial" panose="020B0604020202020204" pitchFamily="34" charset="0"/>
                  <a:buChar char="•"/>
                </a:pPr>
                <a:r>
                  <a:rPr lang="en-SG"/>
                  <a:t>Heuristically determined by Max Planck</a:t>
                </a:r>
              </a:p>
              <a:p>
                <a:pPr marL="342900" indent="-342900">
                  <a:buFont typeface="Arial" panose="020B0604020202020204" pitchFamily="34" charset="0"/>
                  <a:buChar char="•"/>
                </a:pPr>
                <a14:m>
                  <m:oMath xmlns:m="http://schemas.openxmlformats.org/officeDocument/2006/math">
                    <m:sSub>
                      <m:sSubPr>
                        <m:ctrlPr>
                          <a:rPr lang="en-SG" i="1" smtClean="0">
                            <a:latin typeface="Cambria Math" panose="02040503050406030204" pitchFamily="18" charset="0"/>
                          </a:rPr>
                        </m:ctrlPr>
                      </m:sSubPr>
                      <m:e>
                        <m:r>
                          <a:rPr lang="en-SG" i="1">
                            <a:latin typeface="Cambria Math" panose="02040503050406030204" pitchFamily="18" charset="0"/>
                          </a:rPr>
                          <m:t>𝐸</m:t>
                        </m:r>
                      </m:e>
                      <m:sub>
                        <m:r>
                          <a:rPr lang="en-SG" i="1">
                            <a:latin typeface="Cambria Math" panose="02040503050406030204" pitchFamily="18" charset="0"/>
                          </a:rPr>
                          <m:t>𝜆</m:t>
                        </m:r>
                      </m:sub>
                    </m:sSub>
                  </m:oMath>
                </a14:m>
                <a:r>
                  <a:rPr lang="en-US"/>
                  <a:t> is a wavelength-dependent variable, but it is also affected by 𝑇 (temperature)</a:t>
                </a:r>
              </a:p>
              <a:p>
                <a:pPr marL="342900" indent="-342900">
                  <a:buFont typeface="Arial" panose="020B0604020202020204" pitchFamily="34" charset="0"/>
                  <a:buChar char="•"/>
                </a:pPr>
                <a:r>
                  <a:rPr lang="en-US"/>
                  <a:t>Wait but this doesn’t give us anything?</a:t>
                </a:r>
              </a:p>
              <a:p>
                <a:pPr marL="342900" indent="-342900">
                  <a:buFont typeface="Arial" panose="020B0604020202020204" pitchFamily="34" charset="0"/>
                  <a:buChar char="•"/>
                </a:pPr>
                <a:r>
                  <a:rPr lang="en-US"/>
                  <a:t>You must </a:t>
                </a:r>
                <a:r>
                  <a:rPr lang="en-US" i="1"/>
                  <a:t>differentiate differentiate</a:t>
                </a:r>
                <a:r>
                  <a:rPr lang="en-US"/>
                  <a:t>, as Dr Ricardo would say.</a:t>
                </a:r>
              </a:p>
              <a:p>
                <a:pPr marL="342900" indent="-342900">
                  <a:buFont typeface="Arial" panose="020B0604020202020204" pitchFamily="34" charset="0"/>
                  <a:buChar char="•"/>
                </a:pPr>
                <a:r>
                  <a:rPr lang="en-US"/>
                  <a:t>Effectively, </a:t>
                </a:r>
                <a:r>
                  <a:rPr lang="en-US" err="1"/>
                  <a:t>maximise</a:t>
                </a:r>
                <a:r>
                  <a:rPr lang="en-US"/>
                  <a:t> </a:t>
                </a:r>
                <a14:m>
                  <m:oMath xmlns:m="http://schemas.openxmlformats.org/officeDocument/2006/math">
                    <m:sSub>
                      <m:sSubPr>
                        <m:ctrlPr>
                          <a:rPr lang="en-SG" i="1" smtClean="0">
                            <a:latin typeface="Cambria Math" panose="02040503050406030204" pitchFamily="18" charset="0"/>
                          </a:rPr>
                        </m:ctrlPr>
                      </m:sSubPr>
                      <m:e>
                        <m:r>
                          <a:rPr lang="en-SG" i="1">
                            <a:latin typeface="Cambria Math" panose="02040503050406030204" pitchFamily="18" charset="0"/>
                          </a:rPr>
                          <m:t>𝐸</m:t>
                        </m:r>
                      </m:e>
                      <m:sub>
                        <m:r>
                          <a:rPr lang="en-SG" i="1">
                            <a:latin typeface="Cambria Math" panose="02040503050406030204" pitchFamily="18" charset="0"/>
                          </a:rPr>
                          <m:t>𝜆</m:t>
                        </m:r>
                      </m:sub>
                    </m:sSub>
                  </m:oMath>
                </a14:m>
                <a:r>
                  <a:rPr lang="en-US"/>
                  <a:t> for a constant temperature case, and vary wavelength to identify the maximizing wavelength.</a:t>
                </a:r>
              </a:p>
              <a:p>
                <a:pPr marL="342900" indent="-342900">
                  <a:buFont typeface="Arial" panose="020B0604020202020204" pitchFamily="34" charset="0"/>
                  <a:buChar char="•"/>
                </a:pPr>
                <a:endParaRPr lang="en-SG"/>
              </a:p>
              <a:p>
                <a:pPr marL="342900" indent="-342900">
                  <a:buFont typeface="Arial" panose="020B0604020202020204" pitchFamily="34" charset="0"/>
                  <a:buChar char="•"/>
                </a:pPr>
                <a:endParaRPr lang="en-SG"/>
              </a:p>
            </p:txBody>
          </p:sp>
        </mc:Choice>
        <mc:Fallback xmlns="">
          <p:sp>
            <p:nvSpPr>
              <p:cNvPr id="3" name="Content Placeholder 2">
                <a:extLst>
                  <a:ext uri="{FF2B5EF4-FFF2-40B4-BE49-F238E27FC236}">
                    <a16:creationId xmlns:a16="http://schemas.microsoft.com/office/drawing/2014/main" id="{CA48EE9A-38F4-4ED2-BA7B-2B463EEA5622}"/>
                  </a:ext>
                </a:extLst>
              </p:cNvPr>
              <p:cNvSpPr>
                <a:spLocks noGrp="1" noRot="1" noChangeAspect="1" noMove="1" noResize="1" noEditPoints="1" noAdjustHandles="1" noChangeArrowheads="1" noChangeShapeType="1" noTextEdit="1"/>
              </p:cNvSpPr>
              <p:nvPr>
                <p:ph idx="1"/>
              </p:nvPr>
            </p:nvSpPr>
            <p:spPr>
              <a:xfrm>
                <a:off x="575254" y="1059874"/>
                <a:ext cx="10134600" cy="3969342"/>
              </a:xfrm>
              <a:blipFill>
                <a:blip r:embed="rId2"/>
                <a:stretch>
                  <a:fillRect l="-361" r="-481" b="-15361"/>
                </a:stretch>
              </a:blipFill>
            </p:spPr>
            <p:txBody>
              <a:bodyPr/>
              <a:lstStyle/>
              <a:p>
                <a:r>
                  <a:rPr lang="en-US">
                    <a:noFill/>
                  </a:rPr>
                  <a:t> </a:t>
                </a:r>
              </a:p>
            </p:txBody>
          </p:sp>
        </mc:Fallback>
      </mc:AlternateContent>
      <p:pic>
        <p:nvPicPr>
          <p:cNvPr id="4098" name="Picture 2" descr="Planck and Einstein fun fact slideshow | OUPBlog">
            <a:extLst>
              <a:ext uri="{FF2B5EF4-FFF2-40B4-BE49-F238E27FC236}">
                <a16:creationId xmlns:a16="http://schemas.microsoft.com/office/drawing/2014/main" id="{BD148319-6AFD-4431-A024-DB42ED18E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407" y="176645"/>
            <a:ext cx="1813785" cy="2524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340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27F6-52B9-4670-9923-DE0C75AC6621}"/>
              </a:ext>
            </a:extLst>
          </p:cNvPr>
          <p:cNvSpPr>
            <a:spLocks noGrp="1"/>
          </p:cNvSpPr>
          <p:nvPr>
            <p:ph type="title"/>
          </p:nvPr>
        </p:nvSpPr>
        <p:spPr>
          <a:xfrm>
            <a:off x="575254" y="207210"/>
            <a:ext cx="9306501" cy="852664"/>
          </a:xfrm>
        </p:spPr>
        <p:txBody>
          <a:bodyPr/>
          <a:lstStyle/>
          <a:p>
            <a:r>
              <a:rPr lang="en-SG"/>
              <a:t>Wien’s Displacement Formula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48EE9A-38F4-4ED2-BA7B-2B463EEA5622}"/>
                  </a:ext>
                </a:extLst>
              </p:cNvPr>
              <p:cNvSpPr>
                <a:spLocks noGrp="1"/>
              </p:cNvSpPr>
              <p:nvPr>
                <p:ph idx="1"/>
              </p:nvPr>
            </p:nvSpPr>
            <p:spPr>
              <a:xfrm>
                <a:off x="575254" y="1059874"/>
                <a:ext cx="10134600" cy="3969342"/>
              </a:xfrm>
            </p:spPr>
            <p:txBody>
              <a:bodyPr/>
              <a:lstStyle/>
              <a:p>
                <a:pPr algn="ctr"/>
                <a14:m>
                  <m:oMathPara xmlns:m="http://schemas.openxmlformats.org/officeDocument/2006/math">
                    <m:oMathParaPr>
                      <m:jc m:val="centerGroup"/>
                    </m:oMathParaPr>
                    <m:oMath xmlns:m="http://schemas.openxmlformats.org/officeDocument/2006/math">
                      <m:sSub>
                        <m:sSubPr>
                          <m:ctrlPr>
                            <a:rPr lang="en-SG" sz="3200" i="1" smtClean="0">
                              <a:latin typeface="Cambria Math" panose="02040503050406030204" pitchFamily="18" charset="0"/>
                            </a:rPr>
                          </m:ctrlPr>
                        </m:sSubPr>
                        <m:e>
                          <m:r>
                            <a:rPr lang="en-SG" sz="3200" i="1">
                              <a:latin typeface="Cambria Math" panose="02040503050406030204" pitchFamily="18" charset="0"/>
                            </a:rPr>
                            <m:t>𝜆</m:t>
                          </m:r>
                        </m:e>
                        <m:sub>
                          <m:r>
                            <a:rPr lang="en-SG" sz="3200" i="1">
                              <a:latin typeface="Cambria Math" panose="02040503050406030204" pitchFamily="18" charset="0"/>
                            </a:rPr>
                            <m:t>𝑝𝑒𝑎𝑘</m:t>
                          </m:r>
                        </m:sub>
                      </m:sSub>
                      <m:r>
                        <a:rPr lang="en-SG" sz="3200" i="1">
                          <a:latin typeface="Cambria Math" panose="02040503050406030204" pitchFamily="18" charset="0"/>
                        </a:rPr>
                        <m:t>=</m:t>
                      </m:r>
                      <m:f>
                        <m:fPr>
                          <m:ctrlPr>
                            <a:rPr lang="en-SG" sz="3200" i="1">
                              <a:latin typeface="Cambria Math" panose="02040503050406030204" pitchFamily="18" charset="0"/>
                            </a:rPr>
                          </m:ctrlPr>
                        </m:fPr>
                        <m:num>
                          <m:r>
                            <a:rPr lang="en-SG" sz="3200" i="1">
                              <a:latin typeface="Cambria Math" panose="02040503050406030204" pitchFamily="18" charset="0"/>
                            </a:rPr>
                            <m:t>𝑏</m:t>
                          </m:r>
                        </m:num>
                        <m:den>
                          <m:r>
                            <a:rPr lang="en-SG" sz="3200" i="1">
                              <a:latin typeface="Cambria Math" panose="02040503050406030204" pitchFamily="18" charset="0"/>
                            </a:rPr>
                            <m:t>𝑇</m:t>
                          </m:r>
                        </m:den>
                      </m:f>
                      <m:r>
                        <a:rPr lang="en-SG" sz="3200" i="1" smtClean="0">
                          <a:latin typeface="Cambria Math" panose="02040503050406030204" pitchFamily="18" charset="0"/>
                        </a:rPr>
                        <m:t>≈</m:t>
                      </m:r>
                      <m:f>
                        <m:fPr>
                          <m:ctrlPr>
                            <a:rPr lang="en-SG" sz="3200" b="0" i="1" smtClean="0">
                              <a:latin typeface="Cambria Math" panose="02040503050406030204" pitchFamily="18" charset="0"/>
                            </a:rPr>
                          </m:ctrlPr>
                        </m:fPr>
                        <m:num>
                          <m:r>
                            <a:rPr lang="en-SG" sz="3200" b="0" i="1" smtClean="0">
                              <a:latin typeface="Cambria Math" panose="02040503050406030204" pitchFamily="18" charset="0"/>
                            </a:rPr>
                            <m:t>0.002898</m:t>
                          </m:r>
                        </m:num>
                        <m:den>
                          <m:r>
                            <a:rPr lang="en-SG" sz="3200" b="0" i="1" smtClean="0">
                              <a:latin typeface="Cambria Math" panose="02040503050406030204" pitchFamily="18" charset="0"/>
                            </a:rPr>
                            <m:t>𝑇</m:t>
                          </m:r>
                        </m:den>
                      </m:f>
                    </m:oMath>
                  </m:oMathPara>
                </a14:m>
                <a:endParaRPr lang="en-SG" sz="3200"/>
              </a:p>
              <a:p>
                <a:pPr algn="ctr"/>
                <a:endParaRPr lang="en-SG" sz="800"/>
              </a:p>
              <a:p>
                <a:pPr marL="342900" indent="-342900">
                  <a:buFont typeface="Arial" panose="020B0604020202020204" pitchFamily="34" charset="0"/>
                  <a:buChar char="•"/>
                </a:pPr>
                <a:r>
                  <a:rPr lang="en-SG"/>
                  <a:t>Actual Expression (by Differentiation + Lambert W):</a:t>
                </a:r>
              </a:p>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𝜆</m:t>
                          </m:r>
                        </m:e>
                        <m:sub>
                          <m:r>
                            <a:rPr lang="en-SG" b="0" i="1" smtClean="0">
                              <a:latin typeface="Cambria Math" panose="02040503050406030204" pitchFamily="18" charset="0"/>
                            </a:rPr>
                            <m:t>𝑚𝑎𝑥</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h𝑐</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𝑘</m:t>
                              </m:r>
                            </m:e>
                            <m:sub>
                              <m:r>
                                <a:rPr lang="en-SG" b="0" i="1" smtClean="0">
                                  <a:latin typeface="Cambria Math" panose="02040503050406030204" pitchFamily="18" charset="0"/>
                                </a:rPr>
                                <m:t>𝐵</m:t>
                              </m:r>
                            </m:sub>
                          </m:sSub>
                          <m:d>
                            <m:dPr>
                              <m:ctrlPr>
                                <a:rPr lang="en-SG" b="0" i="1" smtClean="0">
                                  <a:latin typeface="Cambria Math" panose="02040503050406030204" pitchFamily="18" charset="0"/>
                                </a:rPr>
                              </m:ctrlPr>
                            </m:dPr>
                            <m:e>
                              <m:r>
                                <a:rPr lang="en-SG" i="1">
                                  <a:latin typeface="Cambria Math" panose="02040503050406030204" pitchFamily="18" charset="0"/>
                                </a:rPr>
                                <m:t>4.965114</m:t>
                              </m:r>
                            </m:e>
                          </m:d>
                          <m:r>
                            <a:rPr lang="en-SG" b="0" i="1" smtClean="0">
                              <a:latin typeface="Cambria Math" panose="02040503050406030204" pitchFamily="18" charset="0"/>
                            </a:rPr>
                            <m:t>𝑇</m:t>
                          </m:r>
                        </m:den>
                      </m:f>
                    </m:oMath>
                  </m:oMathPara>
                </a14:m>
                <a:endParaRPr lang="en-SG"/>
              </a:p>
              <a:p>
                <a:pPr marL="342900" indent="-342900">
                  <a:buFont typeface="Arial" panose="020B0604020202020204" pitchFamily="34" charset="0"/>
                  <a:buChar char="•"/>
                </a:pPr>
                <a:r>
                  <a:rPr lang="en-US"/>
                  <a:t>We have these values, luckily, so we can sub in</a:t>
                </a:r>
              </a:p>
              <a:p>
                <a:pPr marL="342900" indent="-342900">
                  <a:buFont typeface="Arial" panose="020B0604020202020204" pitchFamily="34" charset="0"/>
                  <a:buChar char="•"/>
                </a:pPr>
                <a:r>
                  <a:rPr lang="en-SG"/>
                  <a:t>Precisely, </a:t>
                </a:r>
                <a14:m>
                  <m:oMath xmlns:m="http://schemas.openxmlformats.org/officeDocument/2006/math">
                    <m:r>
                      <a:rPr lang="en-SG" i="1">
                        <a:latin typeface="Cambria Math" panose="02040503050406030204" pitchFamily="18" charset="0"/>
                      </a:rPr>
                      <m:t>𝑏</m:t>
                    </m:r>
                    <m:r>
                      <a:rPr lang="en-SG" i="1">
                        <a:latin typeface="Cambria Math" panose="02040503050406030204" pitchFamily="18" charset="0"/>
                      </a:rPr>
                      <m:t>=0.002897771955185172661 </m:t>
                    </m:r>
                    <m:r>
                      <a:rPr lang="en-SG" i="1">
                        <a:latin typeface="Cambria Math" panose="02040503050406030204" pitchFamily="18" charset="0"/>
                      </a:rPr>
                      <m:t>𝑚𝐾</m:t>
                    </m:r>
                  </m:oMath>
                </a14:m>
                <a:endParaRPr lang="en-US"/>
              </a:p>
              <a:p>
                <a:pPr marL="342900" indent="-342900">
                  <a:buFont typeface="Arial" panose="020B0604020202020204" pitchFamily="34" charset="0"/>
                  <a:buChar char="•"/>
                </a:pPr>
                <a:r>
                  <a:rPr lang="en-US"/>
                  <a:t>This gives us the domineering wavelength</a:t>
                </a:r>
              </a:p>
              <a:p>
                <a:pPr marL="617220" lvl="1" indent="-342900"/>
                <a:r>
                  <a:rPr lang="en-US"/>
                  <a:t>Useful for determining </a:t>
                </a:r>
                <a:r>
                  <a:rPr lang="en-US" err="1"/>
                  <a:t>colour</a:t>
                </a:r>
                <a:r>
                  <a:rPr lang="en-US"/>
                  <a:t>.</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SG"/>
              </a:p>
              <a:p>
                <a:pPr marL="342900" indent="-342900">
                  <a:buFont typeface="Arial" panose="020B0604020202020204" pitchFamily="34" charset="0"/>
                  <a:buChar char="•"/>
                </a:pPr>
                <a:endParaRPr lang="en-SG"/>
              </a:p>
            </p:txBody>
          </p:sp>
        </mc:Choice>
        <mc:Fallback xmlns="">
          <p:sp>
            <p:nvSpPr>
              <p:cNvPr id="3" name="Content Placeholder 2">
                <a:extLst>
                  <a:ext uri="{FF2B5EF4-FFF2-40B4-BE49-F238E27FC236}">
                    <a16:creationId xmlns:a16="http://schemas.microsoft.com/office/drawing/2014/main" id="{CA48EE9A-38F4-4ED2-BA7B-2B463EEA5622}"/>
                  </a:ext>
                </a:extLst>
              </p:cNvPr>
              <p:cNvSpPr>
                <a:spLocks noGrp="1" noRot="1" noChangeAspect="1" noMove="1" noResize="1" noEditPoints="1" noAdjustHandles="1" noChangeArrowheads="1" noChangeShapeType="1" noTextEdit="1"/>
              </p:cNvSpPr>
              <p:nvPr>
                <p:ph idx="1"/>
              </p:nvPr>
            </p:nvSpPr>
            <p:spPr>
              <a:xfrm>
                <a:off x="575254" y="1059874"/>
                <a:ext cx="10134600" cy="3969342"/>
              </a:xfrm>
              <a:blipFill>
                <a:blip r:embed="rId2"/>
                <a:stretch>
                  <a:fillRect l="-361" b="-19048"/>
                </a:stretch>
              </a:blipFill>
            </p:spPr>
            <p:txBody>
              <a:bodyPr/>
              <a:lstStyle/>
              <a:p>
                <a:r>
                  <a:rPr lang="en-US">
                    <a:noFill/>
                  </a:rPr>
                  <a:t> </a:t>
                </a:r>
              </a:p>
            </p:txBody>
          </p:sp>
        </mc:Fallback>
      </mc:AlternateContent>
      <p:pic>
        <p:nvPicPr>
          <p:cNvPr id="5122" name="Picture 2" descr="Wilhelm Wien – Facts - NobelPrize.org">
            <a:extLst>
              <a:ext uri="{FF2B5EF4-FFF2-40B4-BE49-F238E27FC236}">
                <a16:creationId xmlns:a16="http://schemas.microsoft.com/office/drawing/2014/main" id="{20BAC46E-FA95-4290-B901-2711FB561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7329" y="207210"/>
            <a:ext cx="1828794" cy="27431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8F0A00-0946-4C84-A3F5-4B403EBC0A48}"/>
              </a:ext>
            </a:extLst>
          </p:cNvPr>
          <p:cNvPicPr>
            <a:picLocks noChangeAspect="1"/>
          </p:cNvPicPr>
          <p:nvPr/>
        </p:nvPicPr>
        <p:blipFill rotWithShape="1">
          <a:blip r:embed="rId4"/>
          <a:srcRect b="23699"/>
          <a:stretch/>
        </p:blipFill>
        <p:spPr>
          <a:xfrm>
            <a:off x="7086600" y="4154398"/>
            <a:ext cx="4794056" cy="874818"/>
          </a:xfrm>
          <a:prstGeom prst="rect">
            <a:avLst/>
          </a:prstGeom>
        </p:spPr>
      </p:pic>
    </p:spTree>
    <p:extLst>
      <p:ext uri="{BB962C8B-B14F-4D97-AF65-F5344CB8AC3E}">
        <p14:creationId xmlns:p14="http://schemas.microsoft.com/office/powerpoint/2010/main" val="798307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42"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345A-5055-4CF9-A70F-3FFBE6880014}"/>
              </a:ext>
            </a:extLst>
          </p:cNvPr>
          <p:cNvSpPr>
            <a:spLocks noGrp="1"/>
          </p:cNvSpPr>
          <p:nvPr>
            <p:ph type="title"/>
          </p:nvPr>
        </p:nvSpPr>
        <p:spPr>
          <a:xfrm>
            <a:off x="488373" y="227600"/>
            <a:ext cx="10134600" cy="637309"/>
          </a:xfrm>
        </p:spPr>
        <p:txBody>
          <a:bodyPr/>
          <a:lstStyle/>
          <a:p>
            <a:r>
              <a:rPr lang="en-SG">
                <a:solidFill>
                  <a:schemeClr val="bg2"/>
                </a:solidFill>
              </a:rPr>
              <a:t>The Three Spectra</a:t>
            </a:r>
          </a:p>
        </p:txBody>
      </p:sp>
      <p:pic>
        <p:nvPicPr>
          <p:cNvPr id="4" name="Picture 2">
            <a:extLst>
              <a:ext uri="{FF2B5EF4-FFF2-40B4-BE49-F238E27FC236}">
                <a16:creationId xmlns:a16="http://schemas.microsoft.com/office/drawing/2014/main" id="{06306AE3-51D1-4B1B-A954-4E558EA2DDD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 b="767"/>
          <a:stretch/>
        </p:blipFill>
        <p:spPr bwMode="auto">
          <a:xfrm>
            <a:off x="859414" y="955963"/>
            <a:ext cx="10721914" cy="567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63004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E5B5-A02B-4CEC-BD94-DE19B7873942}"/>
              </a:ext>
            </a:extLst>
          </p:cNvPr>
          <p:cNvSpPr>
            <a:spLocks noGrp="1"/>
          </p:cNvSpPr>
          <p:nvPr>
            <p:ph type="title"/>
          </p:nvPr>
        </p:nvSpPr>
        <p:spPr>
          <a:xfrm>
            <a:off x="1028700" y="723900"/>
            <a:ext cx="10134600" cy="743083"/>
          </a:xfrm>
        </p:spPr>
        <p:txBody>
          <a:bodyPr/>
          <a:lstStyle/>
          <a:p>
            <a:r>
              <a:rPr lang="en-SG">
                <a:solidFill>
                  <a:schemeClr val="bg2"/>
                </a:solidFill>
              </a:rPr>
              <a:t>Continuous Spectrum</a:t>
            </a:r>
          </a:p>
        </p:txBody>
      </p:sp>
      <p:sp>
        <p:nvSpPr>
          <p:cNvPr id="3" name="Content Placeholder 2">
            <a:extLst>
              <a:ext uri="{FF2B5EF4-FFF2-40B4-BE49-F238E27FC236}">
                <a16:creationId xmlns:a16="http://schemas.microsoft.com/office/drawing/2014/main" id="{D4A5A5DF-697F-4921-B1C5-2FEC8C1B8265}"/>
              </a:ext>
            </a:extLst>
          </p:cNvPr>
          <p:cNvSpPr>
            <a:spLocks noGrp="1"/>
          </p:cNvSpPr>
          <p:nvPr>
            <p:ph idx="1"/>
          </p:nvPr>
        </p:nvSpPr>
        <p:spPr>
          <a:xfrm>
            <a:off x="1028700" y="1466983"/>
            <a:ext cx="10134600" cy="4664262"/>
          </a:xfrm>
        </p:spPr>
        <p:txBody>
          <a:bodyPr/>
          <a:lstStyle/>
          <a:p>
            <a:pPr marL="342900" indent="-342900">
              <a:buFont typeface="Arial" panose="020B0604020202020204" pitchFamily="34" charset="0"/>
              <a:buChar char="•"/>
            </a:pPr>
            <a:r>
              <a:rPr lang="en-US">
                <a:solidFill>
                  <a:schemeClr val="bg2"/>
                </a:solidFill>
              </a:rPr>
              <a:t>When Newton did his famous experiment with a prism and sunlight, he noted that the Sun produced a “rainbow” of colours.</a:t>
            </a:r>
          </a:p>
          <a:p>
            <a:pPr marL="342900" indent="-342900">
              <a:buFont typeface="Arial" panose="020B0604020202020204" pitchFamily="34" charset="0"/>
              <a:buChar char="•"/>
            </a:pPr>
            <a:endParaRPr lang="en-US">
              <a:solidFill>
                <a:schemeClr val="bg2"/>
              </a:solidFill>
            </a:endParaRPr>
          </a:p>
          <a:p>
            <a:pPr marL="342900" indent="-342900">
              <a:buFont typeface="Arial" panose="020B0604020202020204" pitchFamily="34" charset="0"/>
              <a:buChar char="•"/>
            </a:pPr>
            <a:endParaRPr lang="en-US">
              <a:solidFill>
                <a:schemeClr val="bg2"/>
              </a:solidFill>
            </a:endParaRPr>
          </a:p>
          <a:p>
            <a:pPr marL="342900" indent="-342900">
              <a:buFont typeface="Arial" panose="020B0604020202020204" pitchFamily="34" charset="0"/>
              <a:buChar char="•"/>
            </a:pPr>
            <a:endParaRPr lang="en-US">
              <a:solidFill>
                <a:schemeClr val="bg2"/>
              </a:solidFill>
            </a:endParaRPr>
          </a:p>
          <a:p>
            <a:pPr marL="342900" indent="-342900">
              <a:buFont typeface="Arial" panose="020B0604020202020204" pitchFamily="34" charset="0"/>
              <a:buChar char="•"/>
            </a:pPr>
            <a:r>
              <a:rPr lang="en-SG">
                <a:solidFill>
                  <a:schemeClr val="bg2"/>
                </a:solidFill>
              </a:rPr>
              <a:t>This is the </a:t>
            </a:r>
            <a:r>
              <a:rPr lang="en-SG" b="1">
                <a:solidFill>
                  <a:schemeClr val="bg2"/>
                </a:solidFill>
              </a:rPr>
              <a:t>continuous spectrum</a:t>
            </a:r>
            <a:r>
              <a:rPr lang="en-SG">
                <a:solidFill>
                  <a:schemeClr val="bg2"/>
                </a:solidFill>
              </a:rPr>
              <a:t>.</a:t>
            </a:r>
          </a:p>
          <a:p>
            <a:pPr marL="342900" indent="-342900">
              <a:buFont typeface="Arial" panose="020B0604020202020204" pitchFamily="34" charset="0"/>
              <a:buChar char="•"/>
            </a:pPr>
            <a:r>
              <a:rPr lang="en-US">
                <a:solidFill>
                  <a:schemeClr val="bg2"/>
                </a:solidFill>
              </a:rPr>
              <a:t>Stars specifically release continuous spectrum-based lights.</a:t>
            </a:r>
          </a:p>
          <a:p>
            <a:pPr marL="342900" indent="-342900">
              <a:buFont typeface="Arial" panose="020B0604020202020204" pitchFamily="34" charset="0"/>
              <a:buChar char="•"/>
            </a:pPr>
            <a:r>
              <a:rPr lang="en-US">
                <a:solidFill>
                  <a:schemeClr val="bg2"/>
                </a:solidFill>
              </a:rPr>
              <a:t>Incandescent Lights and Filaments too.</a:t>
            </a:r>
          </a:p>
        </p:txBody>
      </p:sp>
      <p:pic>
        <p:nvPicPr>
          <p:cNvPr id="4" name="Picture 2">
            <a:extLst>
              <a:ext uri="{FF2B5EF4-FFF2-40B4-BE49-F238E27FC236}">
                <a16:creationId xmlns:a16="http://schemas.microsoft.com/office/drawing/2014/main" id="{1D39DBEC-919D-48D6-A35C-5D07D9717F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031"/>
          <a:stretch/>
        </p:blipFill>
        <p:spPr bwMode="auto">
          <a:xfrm>
            <a:off x="2367642" y="2492828"/>
            <a:ext cx="7210425" cy="130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423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E5B5-A02B-4CEC-BD94-DE19B7873942}"/>
              </a:ext>
            </a:extLst>
          </p:cNvPr>
          <p:cNvSpPr>
            <a:spLocks noGrp="1"/>
          </p:cNvSpPr>
          <p:nvPr>
            <p:ph type="title"/>
          </p:nvPr>
        </p:nvSpPr>
        <p:spPr>
          <a:xfrm>
            <a:off x="1028700" y="723901"/>
            <a:ext cx="10134600" cy="740228"/>
          </a:xfrm>
        </p:spPr>
        <p:txBody>
          <a:bodyPr/>
          <a:lstStyle/>
          <a:p>
            <a:r>
              <a:rPr lang="en-SG">
                <a:solidFill>
                  <a:schemeClr val="bg2"/>
                </a:solidFill>
              </a:rPr>
              <a:t>Emission Spectrum</a:t>
            </a:r>
          </a:p>
        </p:txBody>
      </p:sp>
      <p:sp>
        <p:nvSpPr>
          <p:cNvPr id="3" name="Content Placeholder 2">
            <a:extLst>
              <a:ext uri="{FF2B5EF4-FFF2-40B4-BE49-F238E27FC236}">
                <a16:creationId xmlns:a16="http://schemas.microsoft.com/office/drawing/2014/main" id="{D4A5A5DF-697F-4921-B1C5-2FEC8C1B8265}"/>
              </a:ext>
            </a:extLst>
          </p:cNvPr>
          <p:cNvSpPr>
            <a:spLocks noGrp="1"/>
          </p:cNvSpPr>
          <p:nvPr>
            <p:ph idx="1"/>
          </p:nvPr>
        </p:nvSpPr>
        <p:spPr>
          <a:xfrm>
            <a:off x="1028700" y="1464129"/>
            <a:ext cx="10134600" cy="3969342"/>
          </a:xfrm>
        </p:spPr>
        <p:txBody>
          <a:bodyPr/>
          <a:lstStyle/>
          <a:p>
            <a:pPr marL="342900" indent="-342900">
              <a:buFont typeface="Arial" panose="020B0604020202020204" pitchFamily="34" charset="0"/>
              <a:buChar char="•"/>
            </a:pPr>
            <a:r>
              <a:rPr lang="en-US">
                <a:solidFill>
                  <a:schemeClr val="bg2"/>
                </a:solidFill>
              </a:rPr>
              <a:t>When we measure prismatic separation of light from a DSO like Messier 42 (Orion Nebula), we however obtain this:</a:t>
            </a:r>
          </a:p>
          <a:p>
            <a:pPr marL="342900" indent="-342900">
              <a:buFont typeface="Arial" panose="020B0604020202020204" pitchFamily="34" charset="0"/>
              <a:buChar char="•"/>
            </a:pPr>
            <a:endParaRPr lang="en-US">
              <a:solidFill>
                <a:schemeClr val="bg2"/>
              </a:solidFill>
            </a:endParaRPr>
          </a:p>
          <a:p>
            <a:pPr marL="342900" indent="-342900">
              <a:buFont typeface="Arial" panose="020B0604020202020204" pitchFamily="34" charset="0"/>
              <a:buChar char="•"/>
            </a:pPr>
            <a:endParaRPr lang="en-US">
              <a:solidFill>
                <a:schemeClr val="bg2"/>
              </a:solidFill>
            </a:endParaRPr>
          </a:p>
          <a:p>
            <a:pPr marL="342900" indent="-342900">
              <a:buFont typeface="Arial" panose="020B0604020202020204" pitchFamily="34" charset="0"/>
              <a:buChar char="•"/>
            </a:pPr>
            <a:endParaRPr lang="en-US">
              <a:solidFill>
                <a:schemeClr val="bg2"/>
              </a:solidFill>
            </a:endParaRPr>
          </a:p>
          <a:p>
            <a:pPr marL="342900" indent="-342900">
              <a:buFont typeface="Arial" panose="020B0604020202020204" pitchFamily="34" charset="0"/>
              <a:buChar char="•"/>
            </a:pPr>
            <a:r>
              <a:rPr lang="en-SG">
                <a:solidFill>
                  <a:schemeClr val="bg2"/>
                </a:solidFill>
              </a:rPr>
              <a:t>This is the </a:t>
            </a:r>
            <a:r>
              <a:rPr lang="en-SG" b="1">
                <a:solidFill>
                  <a:schemeClr val="bg2"/>
                </a:solidFill>
              </a:rPr>
              <a:t>emission spectrum</a:t>
            </a:r>
            <a:r>
              <a:rPr lang="en-SG">
                <a:solidFill>
                  <a:schemeClr val="bg2"/>
                </a:solidFill>
              </a:rPr>
              <a:t>.</a:t>
            </a:r>
          </a:p>
          <a:p>
            <a:pPr marL="342900" indent="-342900">
              <a:buFont typeface="Arial" panose="020B0604020202020204" pitchFamily="34" charset="0"/>
              <a:buChar char="•"/>
            </a:pPr>
            <a:r>
              <a:rPr lang="en-US">
                <a:solidFill>
                  <a:schemeClr val="bg2"/>
                </a:solidFill>
              </a:rPr>
              <a:t>If a gas cloud is heated sufficiently, it can emit its own wavelength of radiation (at specific wavelengths).</a:t>
            </a:r>
          </a:p>
          <a:p>
            <a:pPr marL="342900" indent="-342900">
              <a:buFont typeface="Arial" panose="020B0604020202020204" pitchFamily="34" charset="0"/>
              <a:buChar char="•"/>
            </a:pPr>
            <a:r>
              <a:rPr lang="en-US">
                <a:solidFill>
                  <a:schemeClr val="bg2"/>
                </a:solidFill>
              </a:rPr>
              <a:t>Depends on the electronic configuration, composition, pressure and temperature of the gas and movement of source relative to observer.</a:t>
            </a:r>
          </a:p>
        </p:txBody>
      </p:sp>
      <p:pic>
        <p:nvPicPr>
          <p:cNvPr id="4" name="Picture 2">
            <a:extLst>
              <a:ext uri="{FF2B5EF4-FFF2-40B4-BE49-F238E27FC236}">
                <a16:creationId xmlns:a16="http://schemas.microsoft.com/office/drawing/2014/main" id="{1D39DBEC-919D-48D6-A35C-5D07D9717F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1" t="35102" r="-151" b="30929"/>
          <a:stretch/>
        </p:blipFill>
        <p:spPr bwMode="auto">
          <a:xfrm>
            <a:off x="2247899" y="2471057"/>
            <a:ext cx="7210425" cy="130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288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E5B5-A02B-4CEC-BD94-DE19B7873942}"/>
              </a:ext>
            </a:extLst>
          </p:cNvPr>
          <p:cNvSpPr>
            <a:spLocks noGrp="1"/>
          </p:cNvSpPr>
          <p:nvPr>
            <p:ph type="title"/>
          </p:nvPr>
        </p:nvSpPr>
        <p:spPr>
          <a:xfrm>
            <a:off x="1028700" y="723901"/>
            <a:ext cx="10134600" cy="740228"/>
          </a:xfrm>
        </p:spPr>
        <p:txBody>
          <a:bodyPr/>
          <a:lstStyle/>
          <a:p>
            <a:r>
              <a:rPr lang="en-SG">
                <a:solidFill>
                  <a:schemeClr val="bg2"/>
                </a:solidFill>
              </a:rPr>
              <a:t>Absorption Spectrum</a:t>
            </a:r>
          </a:p>
        </p:txBody>
      </p:sp>
      <p:sp>
        <p:nvSpPr>
          <p:cNvPr id="3" name="Content Placeholder 2">
            <a:extLst>
              <a:ext uri="{FF2B5EF4-FFF2-40B4-BE49-F238E27FC236}">
                <a16:creationId xmlns:a16="http://schemas.microsoft.com/office/drawing/2014/main" id="{D4A5A5DF-697F-4921-B1C5-2FEC8C1B8265}"/>
              </a:ext>
            </a:extLst>
          </p:cNvPr>
          <p:cNvSpPr>
            <a:spLocks noGrp="1"/>
          </p:cNvSpPr>
          <p:nvPr>
            <p:ph idx="1"/>
          </p:nvPr>
        </p:nvSpPr>
        <p:spPr>
          <a:xfrm>
            <a:off x="1028700" y="1464129"/>
            <a:ext cx="10134600" cy="3969342"/>
          </a:xfrm>
        </p:spPr>
        <p:txBody>
          <a:bodyPr/>
          <a:lstStyle/>
          <a:p>
            <a:pPr marL="342900" indent="-342900">
              <a:buFont typeface="Arial" panose="020B0604020202020204" pitchFamily="34" charset="0"/>
              <a:buChar char="•"/>
            </a:pPr>
            <a:r>
              <a:rPr lang="en-US">
                <a:solidFill>
                  <a:schemeClr val="bg2"/>
                </a:solidFill>
              </a:rPr>
              <a:t>When we measure prismatic separation of light from an incandescent/stellar source passing through a gas cloud, we obtain this:</a:t>
            </a:r>
          </a:p>
          <a:p>
            <a:pPr marL="342900" indent="-342900">
              <a:buFont typeface="Arial" panose="020B0604020202020204" pitchFamily="34" charset="0"/>
              <a:buChar char="•"/>
            </a:pPr>
            <a:endParaRPr lang="en-US">
              <a:solidFill>
                <a:schemeClr val="bg2"/>
              </a:solidFill>
            </a:endParaRPr>
          </a:p>
          <a:p>
            <a:pPr marL="342900" indent="-342900">
              <a:buFont typeface="Arial" panose="020B0604020202020204" pitchFamily="34" charset="0"/>
              <a:buChar char="•"/>
            </a:pPr>
            <a:endParaRPr lang="en-US">
              <a:solidFill>
                <a:schemeClr val="bg2"/>
              </a:solidFill>
            </a:endParaRPr>
          </a:p>
          <a:p>
            <a:pPr marL="342900" indent="-342900">
              <a:buFont typeface="Arial" panose="020B0604020202020204" pitchFamily="34" charset="0"/>
              <a:buChar char="•"/>
            </a:pPr>
            <a:endParaRPr lang="en-US">
              <a:solidFill>
                <a:schemeClr val="bg2"/>
              </a:solidFill>
            </a:endParaRPr>
          </a:p>
          <a:p>
            <a:pPr marL="342900" indent="-342900">
              <a:buFont typeface="Arial" panose="020B0604020202020204" pitchFamily="34" charset="0"/>
              <a:buChar char="•"/>
            </a:pPr>
            <a:r>
              <a:rPr lang="en-SG">
                <a:solidFill>
                  <a:schemeClr val="bg2"/>
                </a:solidFill>
              </a:rPr>
              <a:t>This is the </a:t>
            </a:r>
            <a:r>
              <a:rPr lang="en-SG" b="1">
                <a:solidFill>
                  <a:schemeClr val="bg2"/>
                </a:solidFill>
              </a:rPr>
              <a:t>absorption spectrum</a:t>
            </a:r>
            <a:r>
              <a:rPr lang="en-SG">
                <a:solidFill>
                  <a:schemeClr val="bg2"/>
                </a:solidFill>
              </a:rPr>
              <a:t>.</a:t>
            </a:r>
          </a:p>
          <a:p>
            <a:pPr marL="342900" indent="-342900">
              <a:buFont typeface="Arial" panose="020B0604020202020204" pitchFamily="34" charset="0"/>
              <a:buChar char="•"/>
            </a:pPr>
            <a:r>
              <a:rPr lang="en-US">
                <a:solidFill>
                  <a:schemeClr val="bg2"/>
                </a:solidFill>
              </a:rPr>
              <a:t>Dark lines represent light that has been absorbed by the gas cloud.</a:t>
            </a:r>
          </a:p>
          <a:p>
            <a:pPr marL="342900" indent="-342900">
              <a:buFont typeface="Arial" panose="020B0604020202020204" pitchFamily="34" charset="0"/>
              <a:buChar char="•"/>
            </a:pPr>
            <a:r>
              <a:rPr lang="en-US">
                <a:solidFill>
                  <a:schemeClr val="bg2"/>
                </a:solidFill>
              </a:rPr>
              <a:t>Dark lines situated at exactly the points where the emissions in the emission spectrum were shown.</a:t>
            </a:r>
          </a:p>
        </p:txBody>
      </p:sp>
      <p:pic>
        <p:nvPicPr>
          <p:cNvPr id="5" name="Picture 2">
            <a:extLst>
              <a:ext uri="{FF2B5EF4-FFF2-40B4-BE49-F238E27FC236}">
                <a16:creationId xmlns:a16="http://schemas.microsoft.com/office/drawing/2014/main" id="{59369CFF-18F6-4273-9417-FB1FC0DB5E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806" b="-775"/>
          <a:stretch/>
        </p:blipFill>
        <p:spPr bwMode="auto">
          <a:xfrm>
            <a:off x="2258785" y="2405743"/>
            <a:ext cx="7210425" cy="130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102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260C1-8BEC-4CAB-B2FA-76E7FF05807B}"/>
              </a:ext>
            </a:extLst>
          </p:cNvPr>
          <p:cNvSpPr>
            <a:spLocks noGrp="1"/>
          </p:cNvSpPr>
          <p:nvPr>
            <p:ph type="title"/>
          </p:nvPr>
        </p:nvSpPr>
        <p:spPr>
          <a:xfrm>
            <a:off x="1028700" y="571500"/>
            <a:ext cx="10134600" cy="702129"/>
          </a:xfrm>
        </p:spPr>
        <p:txBody>
          <a:bodyPr/>
          <a:lstStyle/>
          <a:p>
            <a:r>
              <a:rPr lang="en-SG"/>
              <a:t>Summary of Spectra</a:t>
            </a:r>
          </a:p>
        </p:txBody>
      </p:sp>
      <p:sp>
        <p:nvSpPr>
          <p:cNvPr id="3" name="Content Placeholder 2">
            <a:extLst>
              <a:ext uri="{FF2B5EF4-FFF2-40B4-BE49-F238E27FC236}">
                <a16:creationId xmlns:a16="http://schemas.microsoft.com/office/drawing/2014/main" id="{A1451A83-0EBE-4A08-8419-151641125886}"/>
              </a:ext>
            </a:extLst>
          </p:cNvPr>
          <p:cNvSpPr>
            <a:spLocks noGrp="1"/>
          </p:cNvSpPr>
          <p:nvPr>
            <p:ph idx="1"/>
          </p:nvPr>
        </p:nvSpPr>
        <p:spPr>
          <a:xfrm>
            <a:off x="500063" y="1490663"/>
            <a:ext cx="4681537" cy="4694237"/>
          </a:xfrm>
        </p:spPr>
        <p:txBody>
          <a:bodyPr/>
          <a:lstStyle/>
          <a:p>
            <a:pPr marL="342900" indent="-342900">
              <a:buFont typeface="Arial" panose="020B0604020202020204" pitchFamily="34" charset="0"/>
              <a:buChar char="•"/>
            </a:pPr>
            <a:r>
              <a:rPr lang="en-SG" sz="2400"/>
              <a:t>Continuous Spectrum from Incandescent/ Stellar Sources</a:t>
            </a:r>
          </a:p>
          <a:p>
            <a:pPr marL="342900" indent="-342900">
              <a:buFont typeface="Arial" panose="020B0604020202020204" pitchFamily="34" charset="0"/>
              <a:buChar char="•"/>
            </a:pPr>
            <a:r>
              <a:rPr lang="en-SG" sz="2400"/>
              <a:t>Emission Spectrum from DSOs/ Gas Clouds/ Fluorescence Sources</a:t>
            </a:r>
          </a:p>
          <a:p>
            <a:pPr marL="342900" indent="-342900">
              <a:buFont typeface="Arial" panose="020B0604020202020204" pitchFamily="34" charset="0"/>
              <a:buChar char="•"/>
            </a:pPr>
            <a:r>
              <a:rPr lang="en-SG" sz="2400"/>
              <a:t>Absorption Spectrum from DSOs/ Gas Clouds in front of Incandescent/ Stellar Sources</a:t>
            </a:r>
          </a:p>
        </p:txBody>
      </p:sp>
      <p:pic>
        <p:nvPicPr>
          <p:cNvPr id="7170" name="Picture 2">
            <a:extLst>
              <a:ext uri="{FF2B5EF4-FFF2-40B4-BE49-F238E27FC236}">
                <a16:creationId xmlns:a16="http://schemas.microsoft.com/office/drawing/2014/main" id="{7DA25BCF-3312-4176-8908-44D67BFFAE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556" y="1405433"/>
            <a:ext cx="5981700" cy="488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09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Absorption Spectra – jameswjohnsonvandy">
            <a:extLst>
              <a:ext uri="{FF2B5EF4-FFF2-40B4-BE49-F238E27FC236}">
                <a16:creationId xmlns:a16="http://schemas.microsoft.com/office/drawing/2014/main" id="{C40460FB-6905-4076-84D6-BBE4A9A5C048}"/>
              </a:ext>
            </a:extLst>
          </p:cNvPr>
          <p:cNvPicPr>
            <a:picLocks noChangeAspect="1" noChangeArrowheads="1"/>
          </p:cNvPicPr>
          <p:nvPr/>
        </p:nvPicPr>
        <p:blipFill rotWithShape="1">
          <a:blip r:embed="rId2">
            <a:alphaModFix amt="40000"/>
            <a:extLst>
              <a:ext uri="{BEBA8EAE-BF5A-486C-A8C5-ECC9F3942E4B}">
                <a14:imgProps xmlns:a14="http://schemas.microsoft.com/office/drawing/2010/main">
                  <a14:imgLayer r:embed="rId3">
                    <a14:imgEffect>
                      <a14:brightnessContrast bright="-40000" contrast="26000"/>
                    </a14:imgEffect>
                  </a14:imgLayer>
                </a14:imgProps>
              </a:ext>
              <a:ext uri="{28A0092B-C50C-407E-A947-70E740481C1C}">
                <a14:useLocalDpi xmlns:a14="http://schemas.microsoft.com/office/drawing/2010/main" val="0"/>
              </a:ext>
            </a:extLst>
          </a:blip>
          <a:srcRect b="15587"/>
          <a:stretch/>
        </p:blipFill>
        <p:spPr bwMode="auto">
          <a:xfrm>
            <a:off x="20" y="10"/>
            <a:ext cx="12191979" cy="68696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9CA0D3-CE2B-4338-8252-FCA62DFA1056}"/>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a:normAutofit/>
          </a:bodyPr>
          <a:lstStyle/>
          <a:p>
            <a:pPr algn="ctr"/>
            <a:r>
              <a:rPr lang="en-SG">
                <a:solidFill>
                  <a:schemeClr val="tx1"/>
                </a:solidFill>
              </a:rPr>
              <a:t>Issues of this System</a:t>
            </a:r>
          </a:p>
        </p:txBody>
      </p:sp>
      <p:sp>
        <p:nvSpPr>
          <p:cNvPr id="3" name="Content Placeholder 2">
            <a:extLst>
              <a:ext uri="{FF2B5EF4-FFF2-40B4-BE49-F238E27FC236}">
                <a16:creationId xmlns:a16="http://schemas.microsoft.com/office/drawing/2014/main" id="{99946C3C-3470-4440-B071-824D3B6A2D02}"/>
              </a:ext>
            </a:extLst>
          </p:cNvPr>
          <p:cNvSpPr>
            <a:spLocks noGrp="1"/>
          </p:cNvSpPr>
          <p:nvPr>
            <p:ph idx="1"/>
          </p:nvPr>
        </p:nvSpPr>
        <p:spPr>
          <a:xfrm>
            <a:off x="2701962" y="2161903"/>
            <a:ext cx="6788076" cy="3416512"/>
          </a:xfrm>
          <a:effectLst>
            <a:outerShdw blurRad="50800" dist="12700" dir="2700000" algn="tl" rotWithShape="0">
              <a:prstClr val="black">
                <a:alpha val="40000"/>
              </a:prstClr>
            </a:outerShdw>
          </a:effectLst>
        </p:spPr>
        <p:txBody>
          <a:bodyPr>
            <a:normAutofit lnSpcReduction="10000"/>
          </a:bodyPr>
          <a:lstStyle/>
          <a:p>
            <a:pPr marL="342900" indent="-342900" algn="ctr">
              <a:buFont typeface="Arial" panose="020B0604020202020204" pitchFamily="34" charset="0"/>
              <a:buChar char="•"/>
            </a:pPr>
            <a:r>
              <a:rPr lang="en-SG">
                <a:solidFill>
                  <a:schemeClr val="tx1"/>
                </a:solidFill>
              </a:rPr>
              <a:t>These Spectra aren’t as cookie cutter, however.</a:t>
            </a:r>
          </a:p>
          <a:p>
            <a:pPr marL="342900" indent="-342900" algn="ctr">
              <a:buFont typeface="Arial" panose="020B0604020202020204" pitchFamily="34" charset="0"/>
              <a:buChar char="•"/>
            </a:pPr>
            <a:r>
              <a:rPr lang="en-SG">
                <a:solidFill>
                  <a:schemeClr val="tx1"/>
                </a:solidFill>
              </a:rPr>
              <a:t>The Sun’s spectrum isn’t actually continuous, it looks like this.</a:t>
            </a:r>
          </a:p>
          <a:p>
            <a:pPr marL="342900" indent="-342900" algn="ctr">
              <a:buFont typeface="Arial" panose="020B0604020202020204" pitchFamily="34" charset="0"/>
              <a:buChar char="•"/>
            </a:pPr>
            <a:r>
              <a:rPr lang="en-SG">
                <a:solidFill>
                  <a:schemeClr val="tx1"/>
                </a:solidFill>
              </a:rPr>
              <a:t>These Spectral Lines are cut-up into strips.</a:t>
            </a:r>
          </a:p>
          <a:p>
            <a:pPr marL="342900" indent="-342900" algn="ctr">
              <a:buFont typeface="Arial" panose="020B0604020202020204" pitchFamily="34" charset="0"/>
              <a:buChar char="•"/>
            </a:pPr>
            <a:r>
              <a:rPr lang="en-SG">
                <a:solidFill>
                  <a:schemeClr val="tx1"/>
                </a:solidFill>
              </a:rPr>
              <a:t>Many elements are depicted here.</a:t>
            </a:r>
          </a:p>
          <a:p>
            <a:pPr marL="342900" indent="-342900" algn="ctr">
              <a:buFont typeface="Arial" panose="020B0604020202020204" pitchFamily="34" charset="0"/>
              <a:buChar char="•"/>
            </a:pPr>
            <a:r>
              <a:rPr lang="en-SG">
                <a:solidFill>
                  <a:schemeClr val="tx1"/>
                </a:solidFill>
              </a:rPr>
              <a:t>We use this to identify abundance and configuration of different elements in the atmosphere (e.g. Helium discovered by spectroscopic analysis of the Sun)</a:t>
            </a:r>
          </a:p>
        </p:txBody>
      </p:sp>
      <p:grpSp>
        <p:nvGrpSpPr>
          <p:cNvPr id="75" name="Group 74">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76" name="Rectangle 75">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77" name="Straight Connector 76">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2517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0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731383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F56C5-C984-4745-A0F8-D34F8EB26255}"/>
              </a:ext>
            </a:extLst>
          </p:cNvPr>
          <p:cNvSpPr>
            <a:spLocks noGrp="1"/>
          </p:cNvSpPr>
          <p:nvPr>
            <p:ph type="title"/>
          </p:nvPr>
        </p:nvSpPr>
        <p:spPr>
          <a:xfrm>
            <a:off x="1077426" y="723901"/>
            <a:ext cx="5465148" cy="1288884"/>
          </a:xfrm>
          <a:prstGeom prst="rect">
            <a:avLst/>
          </a:prstGeom>
        </p:spPr>
        <p:txBody>
          <a:bodyPr anchor="b">
            <a:noAutofit/>
          </a:bodyPr>
          <a:lstStyle/>
          <a:p>
            <a:pPr algn="ctr">
              <a:lnSpc>
                <a:spcPct val="103000"/>
              </a:lnSpc>
            </a:pPr>
            <a:r>
              <a:rPr lang="en-SG"/>
              <a:t>Albireo AB or Beta </a:t>
            </a:r>
            <a:r>
              <a:rPr lang="en-SG" err="1"/>
              <a:t>Cygni</a:t>
            </a:r>
            <a:br>
              <a:rPr lang="en-SG" sz="2400"/>
            </a:br>
            <a:r>
              <a:rPr lang="en-SG" sz="2000"/>
              <a:t>(APOD from 24 Feb 2022)</a:t>
            </a:r>
            <a:endParaRPr lang="en-SG" sz="2400"/>
          </a:p>
        </p:txBody>
      </p:sp>
      <p:sp>
        <p:nvSpPr>
          <p:cNvPr id="3" name="Content Placeholder 2">
            <a:extLst>
              <a:ext uri="{FF2B5EF4-FFF2-40B4-BE49-F238E27FC236}">
                <a16:creationId xmlns:a16="http://schemas.microsoft.com/office/drawing/2014/main" id="{2B25EEE0-65A7-485A-88BF-D72965C301CE}"/>
              </a:ext>
            </a:extLst>
          </p:cNvPr>
          <p:cNvSpPr>
            <a:spLocks noGrp="1"/>
          </p:cNvSpPr>
          <p:nvPr>
            <p:ph idx="1"/>
          </p:nvPr>
        </p:nvSpPr>
        <p:spPr>
          <a:xfrm>
            <a:off x="1077425" y="2618530"/>
            <a:ext cx="5465149" cy="3232826"/>
          </a:xfrm>
        </p:spPr>
        <p:txBody>
          <a:bodyPr anchor="t">
            <a:normAutofit/>
          </a:bodyPr>
          <a:lstStyle/>
          <a:p>
            <a:pPr algn="ctr"/>
            <a:r>
              <a:rPr lang="en-SG" u="sng"/>
              <a:t>Binary Star System</a:t>
            </a:r>
          </a:p>
          <a:p>
            <a:pPr marL="617220" lvl="1" indent="-342900" algn="ctr"/>
            <a:r>
              <a:rPr lang="en-SG"/>
              <a:t>Albireo A (top): K-type giant star, cooler than the sun, most light emitted is red or yellow</a:t>
            </a:r>
          </a:p>
          <a:p>
            <a:pPr marL="617220" lvl="1" indent="-342900" algn="ctr"/>
            <a:r>
              <a:rPr lang="en-SG"/>
              <a:t>Albireo B (bottom): Main Sequence Star, much hotter than the sun, most light emitted is blue or violet</a:t>
            </a:r>
          </a:p>
          <a:p>
            <a:pPr marL="342900" indent="-342900" algn="ctr">
              <a:buFont typeface="Arial" panose="020B0604020202020204" pitchFamily="34" charset="0"/>
              <a:buChar char="•"/>
            </a:pPr>
            <a:endParaRPr lang="en-SG"/>
          </a:p>
        </p:txBody>
      </p:sp>
      <p:pic>
        <p:nvPicPr>
          <p:cNvPr id="2050" name="Picture 2">
            <a:extLst>
              <a:ext uri="{FF2B5EF4-FFF2-40B4-BE49-F238E27FC236}">
                <a16:creationId xmlns:a16="http://schemas.microsoft.com/office/drawing/2014/main" id="{5CF043B0-E7CB-4F9E-AB26-E3D54E36563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5633" t="14604" r="11167" b="5394"/>
          <a:stretch/>
        </p:blipFill>
        <p:spPr bwMode="auto">
          <a:xfrm>
            <a:off x="7620000" y="10"/>
            <a:ext cx="457200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76258" y="2320171"/>
            <a:ext cx="867485" cy="115439"/>
            <a:chOff x="8910933" y="1861308"/>
            <a:chExt cx="867485" cy="115439"/>
          </a:xfrm>
        </p:grpSpPr>
        <p:sp>
          <p:nvSpPr>
            <p:cNvPr id="78" name="Rectangle 77">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9" name="Straight Connector 78">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2052" name="Picture 4">
            <a:extLst>
              <a:ext uri="{FF2B5EF4-FFF2-40B4-BE49-F238E27FC236}">
                <a16:creationId xmlns:a16="http://schemas.microsoft.com/office/drawing/2014/main" id="{A3CBAFBE-48E5-489B-8F37-329EBF4F53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062" t="34673" r="58791" b="34673"/>
          <a:stretch/>
        </p:blipFill>
        <p:spPr bwMode="auto">
          <a:xfrm>
            <a:off x="10061864" y="4755781"/>
            <a:ext cx="2130136" cy="2102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705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33" name="Rectangle 3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4" name="Straight Connector 3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37" name="Rectangle 36">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AC990941-4E9E-4050-94FD-22044D6415F9}"/>
              </a:ext>
            </a:extLst>
          </p:cNvPr>
          <p:cNvPicPr>
            <a:picLocks noChangeAspect="1"/>
          </p:cNvPicPr>
          <p:nvPr/>
        </p:nvPicPr>
        <p:blipFill rotWithShape="1">
          <a:blip r:embed="rId2">
            <a:alphaModFix/>
          </a:blip>
          <a:srcRect t="8012" b="7718"/>
          <a:stretch/>
        </p:blipFill>
        <p:spPr>
          <a:xfrm>
            <a:off x="20" y="10"/>
            <a:ext cx="12191980" cy="6857990"/>
          </a:xfrm>
          <a:prstGeom prst="rect">
            <a:avLst/>
          </a:prstGeom>
        </p:spPr>
      </p:pic>
      <p:sp>
        <p:nvSpPr>
          <p:cNvPr id="39" name="Rectangle 38">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6D15FCF-03BE-4F85-A6C4-EC60925E1A57}"/>
              </a:ext>
            </a:extLst>
          </p:cNvPr>
          <p:cNvSpPr>
            <a:spLocks noGrp="1"/>
          </p:cNvSpPr>
          <p:nvPr>
            <p:ph type="title"/>
          </p:nvPr>
        </p:nvSpPr>
        <p:spPr>
          <a:xfrm>
            <a:off x="2455401" y="1066800"/>
            <a:ext cx="7272408" cy="2646795"/>
          </a:xfrm>
        </p:spPr>
        <p:txBody>
          <a:bodyPr vert="horz" lIns="91440" tIns="45720" rIns="91440" bIns="45720" rtlCol="0" anchor="b">
            <a:normAutofit/>
          </a:bodyPr>
          <a:lstStyle/>
          <a:p>
            <a:pPr>
              <a:lnSpc>
                <a:spcPct val="110000"/>
              </a:lnSpc>
            </a:pPr>
            <a:r>
              <a:rPr lang="en-US" sz="2800" kern="1200" cap="all" spc="390" baseline="0">
                <a:solidFill>
                  <a:srgbClr val="FFFFFF"/>
                </a:solidFill>
                <a:latin typeface="Georgia Pro Cond Light" panose="02040306050405020303" pitchFamily="18" charset="0"/>
              </a:rPr>
              <a:t>A Brief Recap On Waves and Electromagnetic Radiation</a:t>
            </a:r>
          </a:p>
        </p:txBody>
      </p:sp>
      <p:sp>
        <p:nvSpPr>
          <p:cNvPr id="5" name="Text Placeholder 4">
            <a:extLst>
              <a:ext uri="{FF2B5EF4-FFF2-40B4-BE49-F238E27FC236}">
                <a16:creationId xmlns:a16="http://schemas.microsoft.com/office/drawing/2014/main" id="{559EBB31-52A2-4268-9AB5-8AD506284113}"/>
              </a:ext>
            </a:extLst>
          </p:cNvPr>
          <p:cNvSpPr>
            <a:spLocks noGrp="1"/>
          </p:cNvSpPr>
          <p:nvPr>
            <p:ph type="body" idx="1"/>
          </p:nvPr>
        </p:nvSpPr>
        <p:spPr>
          <a:xfrm>
            <a:off x="3558988" y="4876803"/>
            <a:ext cx="5074022" cy="1257295"/>
          </a:xfrm>
        </p:spPr>
        <p:txBody>
          <a:bodyPr vert="horz" lIns="91440" tIns="45720" rIns="91440" bIns="45720" rtlCol="0" anchor="t">
            <a:normAutofit lnSpcReduction="10000"/>
          </a:bodyPr>
          <a:lstStyle/>
          <a:p>
            <a:pPr>
              <a:lnSpc>
                <a:spcPct val="100000"/>
              </a:lnSpc>
            </a:pPr>
            <a:r>
              <a:rPr lang="en-US">
                <a:solidFill>
                  <a:srgbClr val="FFFFFF"/>
                </a:solidFill>
              </a:rPr>
              <a:t>0.1    Waves</a:t>
            </a:r>
          </a:p>
          <a:p>
            <a:pPr>
              <a:lnSpc>
                <a:spcPct val="100000"/>
              </a:lnSpc>
            </a:pPr>
            <a:r>
              <a:rPr lang="en-US">
                <a:solidFill>
                  <a:srgbClr val="FFFFFF"/>
                </a:solidFill>
              </a:rPr>
              <a:t>0.2    Electromagnetic Waves</a:t>
            </a:r>
          </a:p>
          <a:p>
            <a:pPr>
              <a:lnSpc>
                <a:spcPct val="100000"/>
              </a:lnSpc>
            </a:pPr>
            <a:r>
              <a:rPr lang="en-US">
                <a:solidFill>
                  <a:srgbClr val="FFFFFF"/>
                </a:solidFill>
              </a:rPr>
              <a:t>0.3    The EM Spectrum</a:t>
            </a:r>
          </a:p>
        </p:txBody>
      </p:sp>
      <p:grpSp>
        <p:nvGrpSpPr>
          <p:cNvPr id="41" name="Group 40">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42" name="Rectangle 41">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43" name="Straight Connector 42">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56086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27F6-52B9-4670-9923-DE0C75AC6621}"/>
              </a:ext>
            </a:extLst>
          </p:cNvPr>
          <p:cNvSpPr>
            <a:spLocks noGrp="1"/>
          </p:cNvSpPr>
          <p:nvPr>
            <p:ph type="title"/>
          </p:nvPr>
        </p:nvSpPr>
        <p:spPr>
          <a:xfrm>
            <a:off x="575254" y="207210"/>
            <a:ext cx="9306501" cy="852664"/>
          </a:xfrm>
        </p:spPr>
        <p:txBody>
          <a:bodyPr/>
          <a:lstStyle/>
          <a:p>
            <a:r>
              <a:rPr lang="en-SG"/>
              <a:t>Identifying Gases: Rydberg’s Formula TODO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48EE9A-38F4-4ED2-BA7B-2B463EEA5622}"/>
                  </a:ext>
                </a:extLst>
              </p:cNvPr>
              <p:cNvSpPr>
                <a:spLocks noGrp="1"/>
              </p:cNvSpPr>
              <p:nvPr>
                <p:ph idx="1"/>
              </p:nvPr>
            </p:nvSpPr>
            <p:spPr>
              <a:xfrm>
                <a:off x="575254" y="1059874"/>
                <a:ext cx="10134600" cy="3969342"/>
              </a:xfrm>
            </p:spPr>
            <p:txBody>
              <a:bodyPr/>
              <a:lstStyle/>
              <a:p>
                <a:pPr algn="ctr"/>
                <a14:m>
                  <m:oMathPara xmlns:m="http://schemas.openxmlformats.org/officeDocument/2006/math">
                    <m:oMathParaPr>
                      <m:jc m:val="centerGroup"/>
                    </m:oMathParaPr>
                    <m:oMath xmlns:m="http://schemas.openxmlformats.org/officeDocument/2006/math">
                      <m:sSub>
                        <m:sSubPr>
                          <m:ctrlPr>
                            <a:rPr lang="en-SG" sz="3200" i="1" smtClean="0">
                              <a:latin typeface="Cambria Math" panose="02040503050406030204" pitchFamily="18" charset="0"/>
                            </a:rPr>
                          </m:ctrlPr>
                        </m:sSubPr>
                        <m:e>
                          <m:r>
                            <a:rPr lang="en-SG" sz="3200" i="1">
                              <a:latin typeface="Cambria Math" panose="02040503050406030204" pitchFamily="18" charset="0"/>
                            </a:rPr>
                            <m:t>𝜆</m:t>
                          </m:r>
                        </m:e>
                        <m:sub>
                          <m:r>
                            <a:rPr lang="en-SG" sz="3200" i="1">
                              <a:latin typeface="Cambria Math" panose="02040503050406030204" pitchFamily="18" charset="0"/>
                            </a:rPr>
                            <m:t>𝑝𝑒𝑎𝑘</m:t>
                          </m:r>
                        </m:sub>
                      </m:sSub>
                      <m:r>
                        <a:rPr lang="en-SG" sz="3200" i="1">
                          <a:latin typeface="Cambria Math" panose="02040503050406030204" pitchFamily="18" charset="0"/>
                        </a:rPr>
                        <m:t>=</m:t>
                      </m:r>
                      <m:f>
                        <m:fPr>
                          <m:ctrlPr>
                            <a:rPr lang="en-SG" sz="3200" i="1">
                              <a:latin typeface="Cambria Math" panose="02040503050406030204" pitchFamily="18" charset="0"/>
                            </a:rPr>
                          </m:ctrlPr>
                        </m:fPr>
                        <m:num>
                          <m:r>
                            <a:rPr lang="en-SG" sz="3200" i="1">
                              <a:latin typeface="Cambria Math" panose="02040503050406030204" pitchFamily="18" charset="0"/>
                            </a:rPr>
                            <m:t>𝑏</m:t>
                          </m:r>
                        </m:num>
                        <m:den>
                          <m:r>
                            <a:rPr lang="en-SG" sz="3200" i="1">
                              <a:latin typeface="Cambria Math" panose="02040503050406030204" pitchFamily="18" charset="0"/>
                            </a:rPr>
                            <m:t>𝑇</m:t>
                          </m:r>
                        </m:den>
                      </m:f>
                      <m:r>
                        <a:rPr lang="en-SG" sz="3200" i="1" smtClean="0">
                          <a:latin typeface="Cambria Math" panose="02040503050406030204" pitchFamily="18" charset="0"/>
                        </a:rPr>
                        <m:t>≈</m:t>
                      </m:r>
                      <m:f>
                        <m:fPr>
                          <m:ctrlPr>
                            <a:rPr lang="en-SG" sz="3200" b="0" i="1" smtClean="0">
                              <a:latin typeface="Cambria Math" panose="02040503050406030204" pitchFamily="18" charset="0"/>
                            </a:rPr>
                          </m:ctrlPr>
                        </m:fPr>
                        <m:num>
                          <m:r>
                            <a:rPr lang="en-SG" sz="3200" b="0" i="1" smtClean="0">
                              <a:latin typeface="Cambria Math" panose="02040503050406030204" pitchFamily="18" charset="0"/>
                            </a:rPr>
                            <m:t>0.002898</m:t>
                          </m:r>
                        </m:num>
                        <m:den>
                          <m:r>
                            <a:rPr lang="en-SG" sz="3200" b="0" i="1" smtClean="0">
                              <a:latin typeface="Cambria Math" panose="02040503050406030204" pitchFamily="18" charset="0"/>
                            </a:rPr>
                            <m:t>𝑇</m:t>
                          </m:r>
                        </m:den>
                      </m:f>
                    </m:oMath>
                  </m:oMathPara>
                </a14:m>
                <a:endParaRPr lang="en-SG" sz="3200"/>
              </a:p>
              <a:p>
                <a:pPr algn="ctr"/>
                <a:endParaRPr lang="en-SG" sz="800"/>
              </a:p>
              <a:p>
                <a:pPr marL="342900" indent="-342900">
                  <a:buFont typeface="Arial" panose="020B0604020202020204" pitchFamily="34" charset="0"/>
                  <a:buChar char="•"/>
                </a:pPr>
                <a:r>
                  <a:rPr lang="en-SG"/>
                  <a:t>Actual Expression (by Differentiation + Lambert W):</a:t>
                </a:r>
              </a:p>
              <a:p>
                <a:pPr/>
                <a14:m>
                  <m:oMathPara xmlns:m="http://schemas.openxmlformats.org/officeDocument/2006/math">
                    <m:oMathParaPr>
                      <m:jc m:val="centerGroup"/>
                    </m:oMathParaPr>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𝜆</m:t>
                          </m:r>
                        </m:e>
                        <m:sub>
                          <m:r>
                            <a:rPr lang="en-SG" b="0" i="1" smtClean="0">
                              <a:latin typeface="Cambria Math" panose="02040503050406030204" pitchFamily="18" charset="0"/>
                            </a:rPr>
                            <m:t>𝑚𝑎𝑥</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h𝑐</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𝑘</m:t>
                              </m:r>
                            </m:e>
                            <m:sub>
                              <m:r>
                                <a:rPr lang="en-SG" b="0" i="1" smtClean="0">
                                  <a:latin typeface="Cambria Math" panose="02040503050406030204" pitchFamily="18" charset="0"/>
                                </a:rPr>
                                <m:t>𝐵</m:t>
                              </m:r>
                            </m:sub>
                          </m:sSub>
                          <m:d>
                            <m:dPr>
                              <m:ctrlPr>
                                <a:rPr lang="en-SG" b="0" i="1" smtClean="0">
                                  <a:latin typeface="Cambria Math" panose="02040503050406030204" pitchFamily="18" charset="0"/>
                                </a:rPr>
                              </m:ctrlPr>
                            </m:dPr>
                            <m:e>
                              <m:r>
                                <a:rPr lang="en-SG" i="1">
                                  <a:latin typeface="Cambria Math" panose="02040503050406030204" pitchFamily="18" charset="0"/>
                                </a:rPr>
                                <m:t>4.965114</m:t>
                              </m:r>
                            </m:e>
                          </m:d>
                          <m:r>
                            <a:rPr lang="en-SG" b="0" i="1" smtClean="0">
                              <a:latin typeface="Cambria Math" panose="02040503050406030204" pitchFamily="18" charset="0"/>
                            </a:rPr>
                            <m:t>𝑇</m:t>
                          </m:r>
                        </m:den>
                      </m:f>
                    </m:oMath>
                  </m:oMathPara>
                </a14:m>
                <a:endParaRPr lang="en-SG"/>
              </a:p>
              <a:p>
                <a:pPr marL="342900" indent="-342900">
                  <a:buFont typeface="Arial" panose="020B0604020202020204" pitchFamily="34" charset="0"/>
                  <a:buChar char="•"/>
                </a:pPr>
                <a:r>
                  <a:rPr lang="en-US"/>
                  <a:t>We have these values, luckily, so we can sub in</a:t>
                </a:r>
              </a:p>
              <a:p>
                <a:pPr marL="342900" indent="-342900">
                  <a:buFont typeface="Arial" panose="020B0604020202020204" pitchFamily="34" charset="0"/>
                  <a:buChar char="•"/>
                </a:pPr>
                <a:r>
                  <a:rPr lang="en-SG"/>
                  <a:t>Precisely, </a:t>
                </a:r>
                <a14:m>
                  <m:oMath xmlns:m="http://schemas.openxmlformats.org/officeDocument/2006/math">
                    <m:r>
                      <a:rPr lang="en-SG" i="1">
                        <a:latin typeface="Cambria Math" panose="02040503050406030204" pitchFamily="18" charset="0"/>
                      </a:rPr>
                      <m:t>𝑏</m:t>
                    </m:r>
                    <m:r>
                      <a:rPr lang="en-SG" i="1">
                        <a:latin typeface="Cambria Math" panose="02040503050406030204" pitchFamily="18" charset="0"/>
                      </a:rPr>
                      <m:t>=0.002897771955185172661 </m:t>
                    </m:r>
                    <m:r>
                      <a:rPr lang="en-SG" i="1">
                        <a:latin typeface="Cambria Math" panose="02040503050406030204" pitchFamily="18" charset="0"/>
                      </a:rPr>
                      <m:t>𝑚𝐾</m:t>
                    </m:r>
                  </m:oMath>
                </a14:m>
                <a:endParaRPr lang="en-US"/>
              </a:p>
              <a:p>
                <a:pPr marL="342900" indent="-342900">
                  <a:buFont typeface="Arial" panose="020B0604020202020204" pitchFamily="34" charset="0"/>
                  <a:buChar char="•"/>
                </a:pPr>
                <a:r>
                  <a:rPr lang="en-US"/>
                  <a:t>This gives us the domineering wavelength</a:t>
                </a:r>
              </a:p>
              <a:p>
                <a:pPr marL="617220" lvl="1" indent="-342900"/>
                <a:r>
                  <a:rPr lang="en-US"/>
                  <a:t>Useful for determining </a:t>
                </a:r>
                <a:r>
                  <a:rPr lang="en-US" err="1"/>
                  <a:t>colour</a:t>
                </a:r>
                <a:r>
                  <a:rPr lang="en-US"/>
                  <a:t>.</a:t>
                </a:r>
              </a:p>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SG"/>
              </a:p>
              <a:p>
                <a:pPr marL="342900" indent="-342900">
                  <a:buFont typeface="Arial" panose="020B0604020202020204" pitchFamily="34" charset="0"/>
                  <a:buChar char="•"/>
                </a:pPr>
                <a:endParaRPr lang="en-SG"/>
              </a:p>
            </p:txBody>
          </p:sp>
        </mc:Choice>
        <mc:Fallback xmlns="">
          <p:sp>
            <p:nvSpPr>
              <p:cNvPr id="3" name="Content Placeholder 2">
                <a:extLst>
                  <a:ext uri="{FF2B5EF4-FFF2-40B4-BE49-F238E27FC236}">
                    <a16:creationId xmlns:a16="http://schemas.microsoft.com/office/drawing/2014/main" id="{CA48EE9A-38F4-4ED2-BA7B-2B463EEA5622}"/>
                  </a:ext>
                </a:extLst>
              </p:cNvPr>
              <p:cNvSpPr>
                <a:spLocks noGrp="1" noRot="1" noChangeAspect="1" noMove="1" noResize="1" noEditPoints="1" noAdjustHandles="1" noChangeArrowheads="1" noChangeShapeType="1" noTextEdit="1"/>
              </p:cNvSpPr>
              <p:nvPr>
                <p:ph idx="1"/>
              </p:nvPr>
            </p:nvSpPr>
            <p:spPr>
              <a:xfrm>
                <a:off x="575254" y="1059874"/>
                <a:ext cx="10134600" cy="3969342"/>
              </a:xfrm>
              <a:blipFill>
                <a:blip r:embed="rId3"/>
                <a:stretch>
                  <a:fillRect l="-361" b="-19048"/>
                </a:stretch>
              </a:blipFill>
            </p:spPr>
            <p:txBody>
              <a:bodyPr/>
              <a:lstStyle/>
              <a:p>
                <a:r>
                  <a:rPr lang="en-US">
                    <a:noFill/>
                  </a:rPr>
                  <a:t> </a:t>
                </a:r>
              </a:p>
            </p:txBody>
          </p:sp>
        </mc:Fallback>
      </mc:AlternateContent>
      <p:pic>
        <p:nvPicPr>
          <p:cNvPr id="10242" name="Picture 2" descr="Johannes Rydberg - Wikipedia">
            <a:extLst>
              <a:ext uri="{FF2B5EF4-FFF2-40B4-BE49-F238E27FC236}">
                <a16:creationId xmlns:a16="http://schemas.microsoft.com/office/drawing/2014/main" id="{E516366A-6B9B-47AE-9BE5-E20A8E55A5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1600" y="146965"/>
            <a:ext cx="1723259" cy="2460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11975"/>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52" name="Rectangle 5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3" name="Straight Connector 5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56" name="Rectangle 5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Light reflection in a lens">
            <a:extLst>
              <a:ext uri="{FF2B5EF4-FFF2-40B4-BE49-F238E27FC236}">
                <a16:creationId xmlns:a16="http://schemas.microsoft.com/office/drawing/2014/main" id="{F10E67D8-C835-40CD-B756-B635E9C73E03}"/>
              </a:ext>
            </a:extLst>
          </p:cNvPr>
          <p:cNvPicPr>
            <a:picLocks noChangeAspect="1"/>
          </p:cNvPicPr>
          <p:nvPr/>
        </p:nvPicPr>
        <p:blipFill rotWithShape="1">
          <a:blip r:embed="rId2">
            <a:alphaModFix/>
          </a:blip>
          <a:srcRect t="3614" b="12116"/>
          <a:stretch/>
        </p:blipFill>
        <p:spPr>
          <a:xfrm>
            <a:off x="20" y="10"/>
            <a:ext cx="12191980" cy="6857990"/>
          </a:xfrm>
          <a:prstGeom prst="rect">
            <a:avLst/>
          </a:prstGeom>
        </p:spPr>
      </p:pic>
      <p:sp>
        <p:nvSpPr>
          <p:cNvPr id="58" name="Rectangle 5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FE6E55-D9F2-46A6-A8C3-57629B90F082}"/>
              </a:ext>
            </a:extLst>
          </p:cNvPr>
          <p:cNvSpPr>
            <a:spLocks noGrp="1"/>
          </p:cNvSpPr>
          <p:nvPr>
            <p:ph type="title"/>
          </p:nvPr>
        </p:nvSpPr>
        <p:spPr>
          <a:xfrm>
            <a:off x="2455401" y="1066800"/>
            <a:ext cx="7272408" cy="2646795"/>
          </a:xfrm>
        </p:spPr>
        <p:txBody>
          <a:bodyPr vert="horz" lIns="91440" tIns="45720" rIns="91440" bIns="45720" rtlCol="0" anchor="b">
            <a:normAutofit/>
          </a:bodyPr>
          <a:lstStyle/>
          <a:p>
            <a:pPr>
              <a:lnSpc>
                <a:spcPct val="110000"/>
              </a:lnSpc>
            </a:pPr>
            <a:r>
              <a:rPr lang="en-US" sz="2800" kern="1200" cap="all" spc="390" baseline="0">
                <a:solidFill>
                  <a:srgbClr val="FFFFFF"/>
                </a:solidFill>
                <a:latin typeface="Georgia Pro Cond Light" panose="02040306050405020303" pitchFamily="18" charset="0"/>
              </a:rPr>
              <a:t>The Doppler Effect</a:t>
            </a:r>
          </a:p>
        </p:txBody>
      </p:sp>
      <p:sp>
        <p:nvSpPr>
          <p:cNvPr id="5" name="Text Placeholder 4">
            <a:extLst>
              <a:ext uri="{FF2B5EF4-FFF2-40B4-BE49-F238E27FC236}">
                <a16:creationId xmlns:a16="http://schemas.microsoft.com/office/drawing/2014/main" id="{86A7ABB6-F1F9-43C2-8137-C79911E40908}"/>
              </a:ext>
            </a:extLst>
          </p:cNvPr>
          <p:cNvSpPr>
            <a:spLocks noGrp="1"/>
          </p:cNvSpPr>
          <p:nvPr>
            <p:ph type="body" idx="1"/>
          </p:nvPr>
        </p:nvSpPr>
        <p:spPr>
          <a:xfrm>
            <a:off x="3558988" y="4876803"/>
            <a:ext cx="5074022" cy="1257295"/>
          </a:xfrm>
        </p:spPr>
        <p:txBody>
          <a:bodyPr vert="horz" lIns="91440" tIns="45720" rIns="91440" bIns="45720" rtlCol="0" anchor="t">
            <a:normAutofit/>
          </a:bodyPr>
          <a:lstStyle/>
          <a:p>
            <a:pPr>
              <a:lnSpc>
                <a:spcPct val="90000"/>
              </a:lnSpc>
            </a:pPr>
            <a:r>
              <a:rPr lang="en-US">
                <a:solidFill>
                  <a:srgbClr val="FFFFFF"/>
                </a:solidFill>
              </a:rPr>
              <a:t>2.1    The Original Doppler Effect</a:t>
            </a:r>
          </a:p>
          <a:p>
            <a:pPr>
              <a:lnSpc>
                <a:spcPct val="90000"/>
              </a:lnSpc>
            </a:pPr>
            <a:r>
              <a:rPr lang="en-US">
                <a:solidFill>
                  <a:srgbClr val="FFFFFF"/>
                </a:solidFill>
              </a:rPr>
              <a:t>2.2    Redshift (and Blueshift)</a:t>
            </a:r>
          </a:p>
          <a:p>
            <a:pPr>
              <a:lnSpc>
                <a:spcPct val="90000"/>
              </a:lnSpc>
            </a:pPr>
            <a:r>
              <a:rPr lang="en-US">
                <a:solidFill>
                  <a:srgbClr val="FFFFFF"/>
                </a:solidFill>
              </a:rPr>
              <a:t>2.3    Special Relativity and Doppler Effect</a:t>
            </a:r>
          </a:p>
        </p:txBody>
      </p:sp>
      <p:grpSp>
        <p:nvGrpSpPr>
          <p:cNvPr id="60" name="Group 59">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61" name="Rectangle 60">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62" name="Straight Connector 61">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2723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F-16 Pilot uses Sonic Boom to save Ground Troops during Operation Iraqi Freedom">
            <a:hlinkClick r:id="" action="ppaction://media"/>
            <a:extLst>
              <a:ext uri="{FF2B5EF4-FFF2-40B4-BE49-F238E27FC236}">
                <a16:creationId xmlns:a16="http://schemas.microsoft.com/office/drawing/2014/main" id="{CB764DB5-7F10-43CB-94C1-641D5FC2FBFB}"/>
              </a:ext>
            </a:extLst>
          </p:cNvPr>
          <p:cNvPicPr>
            <a:picLocks noGrp="1" noRot="1" noChangeAspect="1"/>
          </p:cNvPicPr>
          <p:nvPr>
            <p:ph idx="1"/>
            <a:videoFile r:link="rId1"/>
          </p:nvPr>
        </p:nvPicPr>
        <p:blipFill>
          <a:blip r:embed="rId3"/>
          <a:stretch>
            <a:fillRect/>
          </a:stretch>
        </p:blipFill>
        <p:spPr>
          <a:xfrm>
            <a:off x="145473" y="145473"/>
            <a:ext cx="11892930" cy="6556663"/>
          </a:xfrm>
          <a:prstGeom prst="rect">
            <a:avLst/>
          </a:prstGeom>
        </p:spPr>
      </p:pic>
    </p:spTree>
    <p:extLst>
      <p:ext uri="{BB962C8B-B14F-4D97-AF65-F5344CB8AC3E}">
        <p14:creationId xmlns:p14="http://schemas.microsoft.com/office/powerpoint/2010/main" val="2487823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027F6-52B9-4670-9923-DE0C75AC6621}"/>
              </a:ext>
            </a:extLst>
          </p:cNvPr>
          <p:cNvSpPr>
            <a:spLocks noGrp="1"/>
          </p:cNvSpPr>
          <p:nvPr>
            <p:ph type="title"/>
          </p:nvPr>
        </p:nvSpPr>
        <p:spPr>
          <a:xfrm>
            <a:off x="575254" y="207210"/>
            <a:ext cx="9306501" cy="852664"/>
          </a:xfrm>
        </p:spPr>
        <p:txBody>
          <a:bodyPr/>
          <a:lstStyle/>
          <a:p>
            <a:r>
              <a:rPr lang="en-SG"/>
              <a:t>The Doppler Effect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48EE9A-38F4-4ED2-BA7B-2B463EEA5622}"/>
                  </a:ext>
                </a:extLst>
              </p:cNvPr>
              <p:cNvSpPr>
                <a:spLocks noGrp="1"/>
              </p:cNvSpPr>
              <p:nvPr>
                <p:ph idx="1"/>
              </p:nvPr>
            </p:nvSpPr>
            <p:spPr>
              <a:xfrm>
                <a:off x="575254" y="1059874"/>
                <a:ext cx="10134600" cy="3969342"/>
              </a:xfrm>
            </p:spPr>
            <p:txBody>
              <a:bodyPr/>
              <a:lstStyle/>
              <a:p>
                <a:pPr algn="ctr"/>
                <a14:m>
                  <m:oMathPara xmlns:m="http://schemas.openxmlformats.org/officeDocument/2006/math">
                    <m:oMathParaPr>
                      <m:jc m:val="centerGroup"/>
                    </m:oMathParaPr>
                    <m:oMath xmlns:m="http://schemas.openxmlformats.org/officeDocument/2006/math">
                      <m:sSup>
                        <m:sSupPr>
                          <m:ctrlPr>
                            <a:rPr lang="en-SG" sz="3200" b="0" i="1" smtClean="0">
                              <a:latin typeface="Cambria Math" panose="02040503050406030204" pitchFamily="18" charset="0"/>
                            </a:rPr>
                          </m:ctrlPr>
                        </m:sSupPr>
                        <m:e>
                          <m:r>
                            <a:rPr lang="en-SG" sz="3200" b="0" i="1" smtClean="0">
                              <a:latin typeface="Cambria Math" panose="02040503050406030204" pitchFamily="18" charset="0"/>
                            </a:rPr>
                            <m:t>𝑓</m:t>
                          </m:r>
                        </m:e>
                        <m:sup>
                          <m:r>
                            <a:rPr lang="en-SG" sz="3200" b="0" i="1" smtClean="0">
                              <a:latin typeface="Cambria Math" panose="02040503050406030204" pitchFamily="18" charset="0"/>
                            </a:rPr>
                            <m:t>′</m:t>
                          </m:r>
                        </m:sup>
                      </m:sSup>
                      <m:r>
                        <a:rPr lang="en-SG" sz="3200" b="0" i="1" smtClean="0">
                          <a:latin typeface="Cambria Math" panose="02040503050406030204" pitchFamily="18" charset="0"/>
                        </a:rPr>
                        <m:t>=</m:t>
                      </m:r>
                      <m:r>
                        <a:rPr lang="en-SG" sz="3200" b="0" i="1" smtClean="0">
                          <a:latin typeface="Cambria Math" panose="02040503050406030204" pitchFamily="18" charset="0"/>
                        </a:rPr>
                        <m:t>𝑓</m:t>
                      </m:r>
                      <m:f>
                        <m:fPr>
                          <m:ctrlPr>
                            <a:rPr lang="en-SG" sz="3200" b="0" i="1" smtClean="0">
                              <a:latin typeface="Cambria Math" panose="02040503050406030204" pitchFamily="18" charset="0"/>
                            </a:rPr>
                          </m:ctrlPr>
                        </m:fPr>
                        <m:num>
                          <m:r>
                            <a:rPr lang="en-SG" sz="3200" b="0" i="1" smtClean="0">
                              <a:latin typeface="Cambria Math" panose="02040503050406030204" pitchFamily="18" charset="0"/>
                            </a:rPr>
                            <m:t>𝑣</m:t>
                          </m:r>
                          <m:r>
                            <a:rPr lang="en-SG" sz="3200" b="0" i="1" smtClean="0">
                              <a:latin typeface="Cambria Math" panose="02040503050406030204" pitchFamily="18" charset="0"/>
                              <a:ea typeface="Cambria Math" panose="02040503050406030204" pitchFamily="18" charset="0"/>
                            </a:rPr>
                            <m:t>±</m:t>
                          </m:r>
                          <m:sSub>
                            <m:sSubPr>
                              <m:ctrlPr>
                                <a:rPr lang="en-SG" sz="3200" b="0" i="1" smtClean="0">
                                  <a:latin typeface="Cambria Math" panose="02040503050406030204" pitchFamily="18" charset="0"/>
                                </a:rPr>
                              </m:ctrlPr>
                            </m:sSubPr>
                            <m:e>
                              <m:r>
                                <a:rPr lang="en-SG" sz="3200" b="0" i="1" smtClean="0">
                                  <a:latin typeface="Cambria Math" panose="02040503050406030204" pitchFamily="18" charset="0"/>
                                </a:rPr>
                                <m:t>𝑣</m:t>
                              </m:r>
                            </m:e>
                            <m:sub>
                              <m:r>
                                <a:rPr lang="en-SG" sz="3200" b="0" i="1" smtClean="0">
                                  <a:latin typeface="Cambria Math" panose="02040503050406030204" pitchFamily="18" charset="0"/>
                                </a:rPr>
                                <m:t>𝑜</m:t>
                              </m:r>
                            </m:sub>
                          </m:sSub>
                        </m:num>
                        <m:den>
                          <m:r>
                            <a:rPr lang="en-SG" sz="3200" b="0" i="1" smtClean="0">
                              <a:latin typeface="Cambria Math" panose="02040503050406030204" pitchFamily="18" charset="0"/>
                            </a:rPr>
                            <m:t>𝑣</m:t>
                          </m:r>
                          <m:r>
                            <a:rPr lang="en-SG" sz="3200" b="0" i="1" smtClean="0">
                              <a:latin typeface="Cambria Math" panose="02040503050406030204" pitchFamily="18" charset="0"/>
                              <a:ea typeface="Cambria Math" panose="02040503050406030204" pitchFamily="18" charset="0"/>
                            </a:rPr>
                            <m:t>∓</m:t>
                          </m:r>
                          <m:sSub>
                            <m:sSubPr>
                              <m:ctrlPr>
                                <a:rPr lang="en-SG" sz="3200" b="0" i="1" smtClean="0">
                                  <a:latin typeface="Cambria Math" panose="02040503050406030204" pitchFamily="18" charset="0"/>
                                </a:rPr>
                              </m:ctrlPr>
                            </m:sSubPr>
                            <m:e>
                              <m:r>
                                <a:rPr lang="en-SG" sz="3200" b="0" i="1" smtClean="0">
                                  <a:latin typeface="Cambria Math" panose="02040503050406030204" pitchFamily="18" charset="0"/>
                                </a:rPr>
                                <m:t>𝑣</m:t>
                              </m:r>
                            </m:e>
                            <m:sub>
                              <m:r>
                                <a:rPr lang="en-SG" sz="3200" b="0" i="1" smtClean="0">
                                  <a:latin typeface="Cambria Math" panose="02040503050406030204" pitchFamily="18" charset="0"/>
                                </a:rPr>
                                <m:t>𝑠</m:t>
                              </m:r>
                            </m:sub>
                          </m:sSub>
                        </m:den>
                      </m:f>
                    </m:oMath>
                  </m:oMathPara>
                </a14:m>
                <a:endParaRPr lang="en-SG" sz="3200"/>
              </a:p>
              <a:p>
                <a:pPr algn="ctr"/>
                <a:endParaRPr lang="en-SG" sz="800"/>
              </a:p>
              <a:p>
                <a:pPr marL="342900" indent="-34290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𝑜</m:t>
                        </m:r>
                      </m:sub>
                    </m:sSub>
                  </m:oMath>
                </a14:m>
                <a:r>
                  <a:rPr lang="en-US"/>
                  <a:t> : Observer’s Velocity</a:t>
                </a:r>
              </a:p>
              <a:p>
                <a:pPr marL="342900" indent="-34290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𝑠</m:t>
                        </m:r>
                      </m:sub>
                    </m:sSub>
                  </m:oMath>
                </a14:m>
                <a:r>
                  <a:rPr lang="en-US"/>
                  <a:t> : Source Velocity</a:t>
                </a:r>
              </a:p>
              <a:p>
                <a:pPr marL="342900" indent="-342900">
                  <a:buFont typeface="Arial" panose="020B0604020202020204" pitchFamily="34" charset="0"/>
                  <a:buChar char="•"/>
                </a:pPr>
                <a:r>
                  <a:rPr lang="en-US"/>
                  <a:t>We note that </a:t>
                </a:r>
                <a14:m>
                  <m:oMath xmlns:m="http://schemas.openxmlformats.org/officeDocument/2006/math">
                    <m:r>
                      <a:rPr lang="en-SG" b="0" i="1" smtClean="0">
                        <a:latin typeface="Cambria Math" panose="02040503050406030204" pitchFamily="18" charset="0"/>
                      </a:rPr>
                      <m:t>𝑣</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𝑜</m:t>
                        </m:r>
                      </m:sub>
                    </m:sSub>
                  </m:oMath>
                </a14:m>
                <a:r>
                  <a:rPr lang="en-US"/>
                  <a:t> simply represents the speed of the waves relative to the stationary observer. For an object moving away, </a:t>
                </a: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𝑜</m:t>
                        </m:r>
                      </m:sub>
                    </m:sSub>
                  </m:oMath>
                </a14:m>
                <a:r>
                  <a:rPr lang="en-US"/>
                  <a:t> is negative.</a:t>
                </a:r>
              </a:p>
              <a:p>
                <a:pPr marL="342900" indent="-342900">
                  <a:buFont typeface="Arial" panose="020B0604020202020204" pitchFamily="34" charset="0"/>
                  <a:buChar char="•"/>
                </a:pPr>
                <a:r>
                  <a:rPr lang="en-US"/>
                  <a:t>We also note that for a moving source, </a:t>
                </a:r>
                <a14:m>
                  <m:oMath xmlns:m="http://schemas.openxmlformats.org/officeDocument/2006/math">
                    <m:r>
                      <m:rPr>
                        <m:sty m:val="p"/>
                      </m:rPr>
                      <a:rPr lang="en-SG" b="0" i="0" smtClean="0">
                        <a:latin typeface="Cambria Math" panose="02040503050406030204" pitchFamily="18" charset="0"/>
                      </a:rPr>
                      <m:t>Δ</m:t>
                    </m:r>
                    <m:r>
                      <a:rPr lang="en-SG" b="0" i="1" smtClean="0">
                        <a:latin typeface="Cambria Math" panose="02040503050406030204" pitchFamily="18" charset="0"/>
                      </a:rPr>
                      <m:t>𝜆</m:t>
                    </m:r>
                    <m:r>
                      <a:rPr lang="en-SG" b="0" i="1" smtClean="0">
                        <a:latin typeface="Cambria Math" panose="02040503050406030204" pitchFamily="18" charset="0"/>
                      </a:rPr>
                      <m:t>=</m:t>
                    </m:r>
                    <m:f>
                      <m:fPr>
                        <m:ctrlPr>
                          <a:rPr lang="en-SG" b="0" i="1" smtClean="0">
                            <a:latin typeface="Cambria Math" panose="02040503050406030204" pitchFamily="18" charset="0"/>
                          </a:rPr>
                        </m:ctrlPr>
                      </m:fPr>
                      <m:num>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𝑠</m:t>
                            </m:r>
                          </m:sub>
                        </m:sSub>
                      </m:num>
                      <m:den>
                        <m:r>
                          <a:rPr lang="en-SG" b="0" i="1" smtClean="0">
                            <a:latin typeface="Cambria Math" panose="02040503050406030204" pitchFamily="18" charset="0"/>
                          </a:rPr>
                          <m:t>𝑓</m:t>
                        </m:r>
                      </m:den>
                    </m:f>
                  </m:oMath>
                </a14:m>
                <a:r>
                  <a:rPr lang="en-US"/>
                  <a:t>, hence we get </a:t>
                </a:r>
                <a14:m>
                  <m:oMath xmlns:m="http://schemas.openxmlformats.org/officeDocument/2006/math">
                    <m:sSup>
                      <m:sSupPr>
                        <m:ctrlPr>
                          <a:rPr lang="en-SG" sz="2400" b="0" i="1" smtClean="0">
                            <a:latin typeface="Cambria Math" panose="02040503050406030204" pitchFamily="18" charset="0"/>
                          </a:rPr>
                        </m:ctrlPr>
                      </m:sSupPr>
                      <m:e>
                        <m:r>
                          <a:rPr lang="en-SG" sz="2400" b="0" i="1" smtClean="0">
                            <a:latin typeface="Cambria Math" panose="02040503050406030204" pitchFamily="18" charset="0"/>
                          </a:rPr>
                          <m:t>𝜆</m:t>
                        </m:r>
                      </m:e>
                      <m:sup>
                        <m:r>
                          <a:rPr lang="en-SG" sz="2400" b="0" i="1" smtClean="0">
                            <a:latin typeface="Cambria Math" panose="02040503050406030204" pitchFamily="18" charset="0"/>
                          </a:rPr>
                          <m:t>′</m:t>
                        </m:r>
                      </m:sup>
                    </m:sSup>
                    <m:r>
                      <a:rPr lang="en-SG" sz="2400" b="0" i="1" smtClean="0">
                        <a:latin typeface="Cambria Math" panose="02040503050406030204" pitchFamily="18" charset="0"/>
                      </a:rPr>
                      <m:t>= </m:t>
                    </m:r>
                    <m:f>
                      <m:fPr>
                        <m:ctrlPr>
                          <a:rPr lang="en-SG" sz="2400" b="0" i="1" smtClean="0">
                            <a:latin typeface="Cambria Math" panose="02040503050406030204" pitchFamily="18" charset="0"/>
                          </a:rPr>
                        </m:ctrlPr>
                      </m:fPr>
                      <m:num>
                        <m:r>
                          <a:rPr lang="en-SG" sz="2400" b="0" i="1" smtClean="0">
                            <a:latin typeface="Cambria Math" panose="02040503050406030204" pitchFamily="18" charset="0"/>
                          </a:rPr>
                          <m:t>𝑣</m:t>
                        </m:r>
                      </m:num>
                      <m:den>
                        <m:r>
                          <a:rPr lang="en-SG" sz="2400" b="0" i="1" smtClean="0">
                            <a:latin typeface="Cambria Math" panose="02040503050406030204" pitchFamily="18" charset="0"/>
                          </a:rPr>
                          <m:t>𝑓</m:t>
                        </m:r>
                      </m:den>
                    </m:f>
                    <m:r>
                      <a:rPr lang="en-SG" sz="2400" b="0" i="1" smtClean="0">
                        <a:latin typeface="Cambria Math" panose="02040503050406030204" pitchFamily="18" charset="0"/>
                      </a:rPr>
                      <m:t>−</m:t>
                    </m:r>
                    <m:f>
                      <m:fPr>
                        <m:ctrlPr>
                          <a:rPr lang="en-SG" sz="2400" b="0" i="1" smtClean="0">
                            <a:latin typeface="Cambria Math" panose="02040503050406030204" pitchFamily="18" charset="0"/>
                          </a:rPr>
                        </m:ctrlPr>
                      </m:fPr>
                      <m:num>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𝑣</m:t>
                            </m:r>
                          </m:e>
                          <m:sub>
                            <m:r>
                              <a:rPr lang="en-SG" sz="2400" b="0" i="1" smtClean="0">
                                <a:latin typeface="Cambria Math" panose="02040503050406030204" pitchFamily="18" charset="0"/>
                              </a:rPr>
                              <m:t>𝑠</m:t>
                            </m:r>
                          </m:sub>
                        </m:sSub>
                      </m:num>
                      <m:den>
                        <m:r>
                          <a:rPr lang="en-SG" sz="2400" b="0" i="1" smtClean="0">
                            <a:latin typeface="Cambria Math" panose="02040503050406030204" pitchFamily="18" charset="0"/>
                          </a:rPr>
                          <m:t>𝑓</m:t>
                        </m:r>
                      </m:den>
                    </m:f>
                    <m:r>
                      <a:rPr lang="en-SG" sz="2400" b="0" i="1" smtClean="0">
                        <a:latin typeface="Cambria Math" panose="02040503050406030204" pitchFamily="18" charset="0"/>
                      </a:rPr>
                      <m:t>=</m:t>
                    </m:r>
                    <m:f>
                      <m:fPr>
                        <m:ctrlPr>
                          <a:rPr lang="en-SG" sz="2400" b="0" i="1" smtClean="0">
                            <a:latin typeface="Cambria Math" panose="02040503050406030204" pitchFamily="18" charset="0"/>
                          </a:rPr>
                        </m:ctrlPr>
                      </m:fPr>
                      <m:num>
                        <m:r>
                          <a:rPr lang="en-SG" sz="2400" b="0" i="1" smtClean="0">
                            <a:latin typeface="Cambria Math" panose="02040503050406030204" pitchFamily="18" charset="0"/>
                          </a:rPr>
                          <m:t>𝑣</m:t>
                        </m:r>
                        <m:r>
                          <a:rPr lang="en-SG" sz="2400" b="0" i="1" smtClean="0">
                            <a:latin typeface="Cambria Math" panose="02040503050406030204" pitchFamily="18" charset="0"/>
                          </a:rPr>
                          <m:t>−</m:t>
                        </m:r>
                        <m:sSub>
                          <m:sSubPr>
                            <m:ctrlPr>
                              <a:rPr lang="en-SG" sz="2400" b="0" i="1" smtClean="0">
                                <a:latin typeface="Cambria Math" panose="02040503050406030204" pitchFamily="18" charset="0"/>
                              </a:rPr>
                            </m:ctrlPr>
                          </m:sSubPr>
                          <m:e>
                            <m:r>
                              <a:rPr lang="en-SG" sz="2400" b="0" i="1" smtClean="0">
                                <a:latin typeface="Cambria Math" panose="02040503050406030204" pitchFamily="18" charset="0"/>
                              </a:rPr>
                              <m:t>𝑣</m:t>
                            </m:r>
                          </m:e>
                          <m:sub>
                            <m:r>
                              <a:rPr lang="en-SG" sz="2400" b="0" i="1" smtClean="0">
                                <a:latin typeface="Cambria Math" panose="02040503050406030204" pitchFamily="18" charset="0"/>
                              </a:rPr>
                              <m:t>𝑠</m:t>
                            </m:r>
                          </m:sub>
                        </m:sSub>
                      </m:num>
                      <m:den>
                        <m:r>
                          <a:rPr lang="en-SG" sz="2400" b="0" i="1" smtClean="0">
                            <a:latin typeface="Cambria Math" panose="02040503050406030204" pitchFamily="18" charset="0"/>
                          </a:rPr>
                          <m:t>𝑓</m:t>
                        </m:r>
                      </m:den>
                    </m:f>
                  </m:oMath>
                </a14:m>
                <a:endParaRPr lang="en-US"/>
              </a:p>
              <a:p>
                <a:pPr marL="342900" indent="-342900">
                  <a:buFont typeface="Arial" panose="020B0604020202020204" pitchFamily="34" charset="0"/>
                  <a:buChar char="•"/>
                </a:pPr>
                <a:r>
                  <a:rPr lang="en-US"/>
                  <a:t>The difference referred to ask Doppler Shift.</a:t>
                </a:r>
              </a:p>
              <a:p>
                <a:pPr marL="342900" indent="-342900">
                  <a:buFont typeface="Arial" panose="020B0604020202020204" pitchFamily="34" charset="0"/>
                  <a:buChar char="•"/>
                </a:pPr>
                <a:r>
                  <a:rPr lang="en-US"/>
                  <a:t>This is a very useful formula, as you will see in the next example.</a:t>
                </a:r>
              </a:p>
              <a:p>
                <a:pPr marL="342900" indent="-342900">
                  <a:buFont typeface="Arial" panose="020B0604020202020204" pitchFamily="34" charset="0"/>
                  <a:buChar char="•"/>
                </a:pPr>
                <a:endParaRPr lang="en-SG"/>
              </a:p>
              <a:p>
                <a:pPr marL="342900" indent="-342900">
                  <a:buFont typeface="Arial" panose="020B0604020202020204" pitchFamily="34" charset="0"/>
                  <a:buChar char="•"/>
                </a:pPr>
                <a:endParaRPr lang="en-SG"/>
              </a:p>
            </p:txBody>
          </p:sp>
        </mc:Choice>
        <mc:Fallback xmlns="">
          <p:sp>
            <p:nvSpPr>
              <p:cNvPr id="3" name="Content Placeholder 2">
                <a:extLst>
                  <a:ext uri="{FF2B5EF4-FFF2-40B4-BE49-F238E27FC236}">
                    <a16:creationId xmlns:a16="http://schemas.microsoft.com/office/drawing/2014/main" id="{CA48EE9A-38F4-4ED2-BA7B-2B463EEA5622}"/>
                  </a:ext>
                </a:extLst>
              </p:cNvPr>
              <p:cNvSpPr>
                <a:spLocks noGrp="1" noRot="1" noChangeAspect="1" noMove="1" noResize="1" noEditPoints="1" noAdjustHandles="1" noChangeArrowheads="1" noChangeShapeType="1" noTextEdit="1"/>
              </p:cNvSpPr>
              <p:nvPr>
                <p:ph idx="1"/>
              </p:nvPr>
            </p:nvSpPr>
            <p:spPr>
              <a:xfrm>
                <a:off x="575254" y="1059874"/>
                <a:ext cx="10134600" cy="3969342"/>
              </a:xfrm>
              <a:blipFill>
                <a:blip r:embed="rId2"/>
                <a:stretch>
                  <a:fillRect l="-361" b="-33487"/>
                </a:stretch>
              </a:blipFill>
            </p:spPr>
            <p:txBody>
              <a:bodyPr/>
              <a:lstStyle/>
              <a:p>
                <a:r>
                  <a:rPr lang="en-US">
                    <a:noFill/>
                  </a:rPr>
                  <a:t> </a:t>
                </a:r>
              </a:p>
            </p:txBody>
          </p:sp>
        </mc:Fallback>
      </mc:AlternateContent>
      <p:pic>
        <p:nvPicPr>
          <p:cNvPr id="11266" name="Picture 2" descr="Untitled">
            <a:extLst>
              <a:ext uri="{FF2B5EF4-FFF2-40B4-BE49-F238E27FC236}">
                <a16:creationId xmlns:a16="http://schemas.microsoft.com/office/drawing/2014/main" id="{804F46CC-5033-43FF-8131-15B99579A2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8220" y="129949"/>
            <a:ext cx="181927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886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2CE0-6055-4204-A81F-BB926AAEADCC}"/>
              </a:ext>
            </a:extLst>
          </p:cNvPr>
          <p:cNvSpPr>
            <a:spLocks noGrp="1"/>
          </p:cNvSpPr>
          <p:nvPr>
            <p:ph type="title"/>
          </p:nvPr>
        </p:nvSpPr>
        <p:spPr>
          <a:xfrm>
            <a:off x="1028700" y="223157"/>
            <a:ext cx="10134600" cy="876299"/>
          </a:xfrm>
        </p:spPr>
        <p:txBody>
          <a:bodyPr/>
          <a:lstStyle/>
          <a:p>
            <a:r>
              <a:rPr lang="en-SG"/>
              <a:t>Question</a:t>
            </a:r>
          </a:p>
        </p:txBody>
      </p:sp>
      <p:sp>
        <p:nvSpPr>
          <p:cNvPr id="3" name="Content Placeholder 2">
            <a:extLst>
              <a:ext uri="{FF2B5EF4-FFF2-40B4-BE49-F238E27FC236}">
                <a16:creationId xmlns:a16="http://schemas.microsoft.com/office/drawing/2014/main" id="{B95FAC96-F0D4-45FB-8B4C-AFEBE9457754}"/>
              </a:ext>
            </a:extLst>
          </p:cNvPr>
          <p:cNvSpPr>
            <a:spLocks noGrp="1"/>
          </p:cNvSpPr>
          <p:nvPr>
            <p:ph idx="1"/>
          </p:nvPr>
        </p:nvSpPr>
        <p:spPr>
          <a:xfrm>
            <a:off x="478971" y="997132"/>
            <a:ext cx="11430000" cy="3433354"/>
          </a:xfrm>
        </p:spPr>
        <p:txBody>
          <a:bodyPr/>
          <a:lstStyle/>
          <a:p>
            <a:r>
              <a:rPr lang="en-US"/>
              <a:t>Let's say there is a massless object that emits a sound of frequency 200 Hz and amplitude 0.2 cm and is conditioned to do so in one direction. This is now placed (switched on) at the edge of a 15kg pottery disc of radius 2.0m rotating originally at 5.0 rad/s, where the object now sends off a sound tangentially to the circle. A force of 40 N is exerted on the edge of the disc (tangent to the disk, parallel to the radius) for 1 second and then the object is switched off. Given that at the very moment when the object is placed, a listener stands 15 </a:t>
            </a:r>
            <a:r>
              <a:rPr lang="en-US" err="1"/>
              <a:t>metres</a:t>
            </a:r>
            <a:r>
              <a:rPr lang="en-US"/>
              <a:t> away from the object and, at that moment, he is in the direction of the sound. What is the maximum level of sound (in dB) that he can hear, given the density at the auricle is 2.04 g/cm^2 and that there is no amplification by the pinna.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83EE837-EC4C-4A56-B38C-C9774E2F14CB}"/>
                  </a:ext>
                </a:extLst>
              </p:cNvPr>
              <p:cNvSpPr txBox="1"/>
              <p:nvPr/>
            </p:nvSpPr>
            <p:spPr>
              <a:xfrm>
                <a:off x="7151914" y="4201333"/>
                <a:ext cx="4757057" cy="2373727"/>
              </a:xfrm>
              <a:prstGeom prst="rect">
                <a:avLst/>
              </a:prstGeom>
              <a:noFill/>
            </p:spPr>
            <p:txBody>
              <a:bodyPr wrap="square">
                <a:spAutoFit/>
              </a:bodyPr>
              <a:lstStyle/>
              <a:p>
                <a:r>
                  <a:rPr lang="en-US"/>
                  <a:t>Supporting equations:</a:t>
                </a:r>
              </a:p>
              <a:p>
                <a:pPr marL="342900" indent="-342900">
                  <a:buFont typeface="Arial" panose="020B0604020202020204" pitchFamily="34" charset="0"/>
                  <a:buChar char="•"/>
                </a:pPr>
                <a14:m>
                  <m:oMath xmlns:m="http://schemas.openxmlformats.org/officeDocument/2006/math">
                    <m:r>
                      <m:rPr>
                        <m:sty m:val="p"/>
                      </m:rPr>
                      <a:rPr lang="en-SG" b="0" i="0" smtClean="0">
                        <a:latin typeface="Cambria Math" panose="02040503050406030204" pitchFamily="18" charset="0"/>
                      </a:rPr>
                      <m:t>Δ</m:t>
                    </m:r>
                    <m:r>
                      <a:rPr lang="en-SG" b="0" i="1" smtClean="0">
                        <a:latin typeface="Cambria Math" panose="02040503050406030204" pitchFamily="18" charset="0"/>
                      </a:rPr>
                      <m:t>𝜃</m:t>
                    </m:r>
                    <m:r>
                      <a:rPr lang="en-SG" b="0" i="1" smtClean="0">
                        <a:latin typeface="Cambria Math" panose="02040503050406030204" pitchFamily="18" charset="0"/>
                      </a:rPr>
                      <m:t>=</m:t>
                    </m:r>
                    <m:r>
                      <a:rPr lang="en-SG" b="0" i="1" smtClean="0">
                        <a:latin typeface="Cambria Math" panose="02040503050406030204" pitchFamily="18" charset="0"/>
                      </a:rPr>
                      <m:t>𝜔</m:t>
                    </m:r>
                    <m:r>
                      <a:rPr lang="en-SG" b="0" i="1" smtClean="0">
                        <a:latin typeface="Cambria Math" panose="02040503050406030204" pitchFamily="18" charset="0"/>
                      </a:rPr>
                      <m:t>𝑡</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𝛼</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2</m:t>
                        </m:r>
                      </m:sup>
                    </m:sSup>
                  </m:oMath>
                </a14:m>
                <a:endParaRPr lang="en-US"/>
              </a:p>
              <a:p>
                <a:pPr marL="342900" indent="-342900">
                  <a:buFont typeface="Arial" panose="020B0604020202020204" pitchFamily="34" charset="0"/>
                  <a:buChar char="•"/>
                </a:pPr>
                <a14:m>
                  <m:oMath xmlns:m="http://schemas.openxmlformats.org/officeDocument/2006/math">
                    <m:r>
                      <a:rPr lang="en-SG" b="0" i="1" smtClean="0">
                        <a:latin typeface="Cambria Math" panose="02040503050406030204" pitchFamily="18" charset="0"/>
                      </a:rPr>
                      <m:t>𝜏</m:t>
                    </m:r>
                    <m:r>
                      <a:rPr lang="en-SG" b="0" i="1" smtClean="0">
                        <a:latin typeface="Cambria Math" panose="02040503050406030204" pitchFamily="18" charset="0"/>
                      </a:rPr>
                      <m:t>=</m:t>
                    </m:r>
                    <m:r>
                      <a:rPr lang="en-SG" b="0" i="1" smtClean="0">
                        <a:latin typeface="Cambria Math" panose="02040503050406030204" pitchFamily="18" charset="0"/>
                      </a:rPr>
                      <m:t>𝐼</m:t>
                    </m:r>
                    <m:r>
                      <a:rPr lang="en-SG" b="0" i="1" smtClean="0">
                        <a:latin typeface="Cambria Math" panose="02040503050406030204" pitchFamily="18" charset="0"/>
                      </a:rPr>
                      <m:t>𝛼</m:t>
                    </m:r>
                    <m:r>
                      <a:rPr lang="en-SG" b="0" i="1" smtClean="0">
                        <a:latin typeface="Cambria Math" panose="02040503050406030204" pitchFamily="18" charset="0"/>
                      </a:rPr>
                      <m:t>=</m:t>
                    </m:r>
                    <m:d>
                      <m:dPr>
                        <m:begChr m:val="|"/>
                        <m:endChr m:val="|"/>
                        <m:ctrlPr>
                          <a:rPr lang="en-SG" b="0" i="1" smtClean="0">
                            <a:latin typeface="Cambria Math" panose="02040503050406030204" pitchFamily="18" charset="0"/>
                          </a:rPr>
                        </m:ctrlPr>
                      </m:dPr>
                      <m:e>
                        <m:r>
                          <a:rPr lang="en-SG" b="0" i="1" smtClean="0">
                            <a:latin typeface="Cambria Math" panose="02040503050406030204" pitchFamily="18" charset="0"/>
                          </a:rPr>
                          <m:t>𝐹</m:t>
                        </m:r>
                      </m:e>
                    </m:d>
                    <m:d>
                      <m:dPr>
                        <m:begChr m:val="|"/>
                        <m:endChr m:val="|"/>
                        <m:ctrlPr>
                          <a:rPr lang="en-SG" b="0" i="1" smtClean="0">
                            <a:latin typeface="Cambria Math" panose="02040503050406030204" pitchFamily="18" charset="0"/>
                          </a:rPr>
                        </m:ctrlPr>
                      </m:dPr>
                      <m:e>
                        <m:r>
                          <a:rPr lang="en-SG" b="0" i="1" smtClean="0">
                            <a:latin typeface="Cambria Math" panose="02040503050406030204" pitchFamily="18" charset="0"/>
                          </a:rPr>
                          <m:t>𝑟</m:t>
                        </m:r>
                      </m:e>
                    </m:d>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sin</m:t>
                        </m:r>
                      </m:fName>
                      <m:e>
                        <m:r>
                          <a:rPr lang="en-SG" b="0" i="1" smtClean="0">
                            <a:latin typeface="Cambria Math" panose="02040503050406030204" pitchFamily="18" charset="0"/>
                          </a:rPr>
                          <m:t>𝜃</m:t>
                        </m:r>
                      </m:e>
                    </m:func>
                  </m:oMath>
                </a14:m>
                <a:r>
                  <a:rPr lang="en-US"/>
                  <a:t> (cross product)</a:t>
                </a:r>
              </a:p>
              <a:p>
                <a:pPr marL="342900" indent="-342900">
                  <a:buFont typeface="Arial" panose="020B0604020202020204" pitchFamily="34" charset="0"/>
                  <a:buChar char="•"/>
                </a:pPr>
                <a14:m>
                  <m:oMath xmlns:m="http://schemas.openxmlformats.org/officeDocument/2006/math">
                    <m:sSub>
                      <m:sSubPr>
                        <m:ctrlPr>
                          <a:rPr lang="en-SG" b="0" i="1" smtClean="0">
                            <a:latin typeface="Cambria Math" panose="02040503050406030204" pitchFamily="18" charset="0"/>
                          </a:rPr>
                        </m:ctrlPr>
                      </m:sSubPr>
                      <m:e>
                        <m:r>
                          <a:rPr lang="en-SG" b="0" i="1" smtClean="0">
                            <a:latin typeface="Cambria Math" panose="02040503050406030204" pitchFamily="18" charset="0"/>
                          </a:rPr>
                          <m:t>𝐼</m:t>
                        </m:r>
                      </m:e>
                      <m:sub>
                        <m:r>
                          <a:rPr lang="en-SG" b="0" i="1" smtClean="0">
                            <a:latin typeface="Cambria Math" panose="02040503050406030204" pitchFamily="18" charset="0"/>
                          </a:rPr>
                          <m:t>𝑑𝑖𝑠𝑘</m:t>
                        </m:r>
                      </m:sub>
                    </m:sSub>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𝑀</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𝑅</m:t>
                        </m:r>
                      </m:e>
                      <m:sup>
                        <m:r>
                          <a:rPr lang="en-SG" b="0" i="1" smtClean="0">
                            <a:latin typeface="Cambria Math" panose="02040503050406030204" pitchFamily="18" charset="0"/>
                          </a:rPr>
                          <m:t>2</m:t>
                        </m:r>
                      </m:sup>
                    </m:sSup>
                  </m:oMath>
                </a14:m>
                <a:endParaRPr lang="en-US"/>
              </a:p>
              <a:p>
                <a:pPr marL="342900" indent="-342900">
                  <a:buFont typeface="Arial" panose="020B0604020202020204" pitchFamily="34" charset="0"/>
                  <a:buChar char="•"/>
                </a:pPr>
                <a:r>
                  <a:rPr lang="en-US"/>
                  <a:t>Speed of Sound </a:t>
                </a:r>
                <a14:m>
                  <m:oMath xmlns:m="http://schemas.openxmlformats.org/officeDocument/2006/math">
                    <m:r>
                      <a:rPr lang="en-SG" b="0" i="1" smtClean="0">
                        <a:latin typeface="Cambria Math" panose="02040503050406030204" pitchFamily="18" charset="0"/>
                      </a:rPr>
                      <m:t>=333.33333 </m:t>
                    </m:r>
                    <m:r>
                      <a:rPr lang="en-SG" b="0" i="1" smtClean="0">
                        <a:latin typeface="Cambria Math" panose="02040503050406030204" pitchFamily="18" charset="0"/>
                      </a:rPr>
                      <m:t>𝑚</m:t>
                    </m:r>
                    <m:r>
                      <a:rPr lang="en-SG" b="0" i="1" smtClean="0">
                        <a:latin typeface="Cambria Math" panose="02040503050406030204" pitchFamily="18" charset="0"/>
                      </a:rPr>
                      <m:t>/</m:t>
                    </m:r>
                    <m:r>
                      <a:rPr lang="en-SG" b="0" i="1" smtClean="0">
                        <a:latin typeface="Cambria Math" panose="02040503050406030204" pitchFamily="18" charset="0"/>
                      </a:rPr>
                      <m:t>𝑠</m:t>
                    </m:r>
                  </m:oMath>
                </a14:m>
                <a:endParaRPr lang="en-US"/>
              </a:p>
              <a:p>
                <a:pPr marL="342900" indent="-342900">
                  <a:buFont typeface="Arial" panose="020B0604020202020204" pitchFamily="34" charset="0"/>
                  <a:buChar char="•"/>
                </a:pPr>
                <a:r>
                  <a:rPr lang="en-US"/>
                  <a:t>Intensity of Sound Wave, </a:t>
                </a:r>
                <a14:m>
                  <m:oMath xmlns:m="http://schemas.openxmlformats.org/officeDocument/2006/math">
                    <m:r>
                      <a:rPr lang="en-SG" b="0" i="1" smtClean="0">
                        <a:latin typeface="Cambria Math" panose="02040503050406030204" pitchFamily="18" charset="0"/>
                      </a:rPr>
                      <m:t>𝐼</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𝜌</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𝐴</m:t>
                        </m:r>
                      </m:e>
                      <m:sup>
                        <m:r>
                          <a:rPr lang="en-SG" b="0" i="1" smtClean="0">
                            <a:latin typeface="Cambria Math" panose="02040503050406030204" pitchFamily="18" charset="0"/>
                          </a:rPr>
                          <m:t>2</m:t>
                        </m:r>
                      </m:sup>
                    </m:sSup>
                    <m:sSup>
                      <m:sSupPr>
                        <m:ctrlPr>
                          <a:rPr lang="en-SG" b="0" i="1" smtClean="0">
                            <a:latin typeface="Cambria Math" panose="02040503050406030204" pitchFamily="18" charset="0"/>
                          </a:rPr>
                        </m:ctrlPr>
                      </m:sSupPr>
                      <m:e>
                        <m:r>
                          <a:rPr lang="en-SG" b="0" i="1" smtClean="0">
                            <a:latin typeface="Cambria Math" panose="02040503050406030204" pitchFamily="18" charset="0"/>
                          </a:rPr>
                          <m:t>𝜔</m:t>
                        </m:r>
                      </m:e>
                      <m:sup>
                        <m:r>
                          <a:rPr lang="en-SG" b="0" i="1" smtClean="0">
                            <a:latin typeface="Cambria Math" panose="02040503050406030204" pitchFamily="18" charset="0"/>
                          </a:rPr>
                          <m:t>2</m:t>
                        </m:r>
                      </m:sup>
                    </m:sSup>
                  </m:oMath>
                </a14:m>
                <a:endParaRPr lang="en-US"/>
              </a:p>
              <a:p>
                <a:pPr marL="342900" indent="-342900">
                  <a:buFont typeface="Arial" panose="020B0604020202020204" pitchFamily="34" charset="0"/>
                  <a:buChar char="•"/>
                </a:pPr>
                <a:r>
                  <a:rPr lang="en-US"/>
                  <a:t>Volume (in dB), </a:t>
                </a:r>
                <a14:m>
                  <m:oMath xmlns:m="http://schemas.openxmlformats.org/officeDocument/2006/math">
                    <m:r>
                      <a:rPr lang="en-SG" b="0" i="1" smtClean="0">
                        <a:latin typeface="Cambria Math" panose="02040503050406030204" pitchFamily="18" charset="0"/>
                      </a:rPr>
                      <m:t>𝛽</m:t>
                    </m:r>
                    <m:r>
                      <a:rPr lang="en-SG" b="0" i="1" smtClean="0">
                        <a:latin typeface="Cambria Math" panose="02040503050406030204" pitchFamily="18" charset="0"/>
                      </a:rPr>
                      <m:t>=10</m:t>
                    </m:r>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log</m:t>
                        </m:r>
                      </m:fName>
                      <m:e>
                        <m:r>
                          <a:rPr lang="en-SG" b="0" i="1" smtClean="0">
                            <a:latin typeface="Cambria Math" panose="02040503050406030204" pitchFamily="18" charset="0"/>
                          </a:rPr>
                          <m:t>(</m:t>
                        </m:r>
                        <m:r>
                          <a:rPr lang="en-SG" b="0" i="1" smtClean="0">
                            <a:latin typeface="Cambria Math" panose="02040503050406030204" pitchFamily="18" charset="0"/>
                          </a:rPr>
                          <m:t>𝐼</m:t>
                        </m:r>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1" smtClean="0">
                                <a:latin typeface="Cambria Math" panose="02040503050406030204" pitchFamily="18" charset="0"/>
                              </a:rPr>
                              <m:t>10</m:t>
                            </m:r>
                          </m:e>
                          <m:sup>
                            <m:r>
                              <a:rPr lang="en-SG" b="0" i="1" smtClean="0">
                                <a:latin typeface="Cambria Math" panose="02040503050406030204" pitchFamily="18" charset="0"/>
                              </a:rPr>
                              <m:t>−12</m:t>
                            </m:r>
                          </m:sup>
                        </m:sSup>
                        <m:r>
                          <a:rPr lang="en-SG" b="0" i="1" smtClean="0">
                            <a:latin typeface="Cambria Math" panose="02040503050406030204" pitchFamily="18" charset="0"/>
                          </a:rPr>
                          <m:t>)</m:t>
                        </m:r>
                      </m:e>
                    </m:func>
                  </m:oMath>
                </a14:m>
                <a:endParaRPr lang="en-US"/>
              </a:p>
            </p:txBody>
          </p:sp>
        </mc:Choice>
        <mc:Fallback xmlns="">
          <p:sp>
            <p:nvSpPr>
              <p:cNvPr id="5" name="TextBox 4">
                <a:extLst>
                  <a:ext uri="{FF2B5EF4-FFF2-40B4-BE49-F238E27FC236}">
                    <a16:creationId xmlns:a16="http://schemas.microsoft.com/office/drawing/2014/main" id="{483EE837-EC4C-4A56-B38C-C9774E2F14CB}"/>
                  </a:ext>
                </a:extLst>
              </p:cNvPr>
              <p:cNvSpPr txBox="1">
                <a:spLocks noRot="1" noChangeAspect="1" noMove="1" noResize="1" noEditPoints="1" noAdjustHandles="1" noChangeArrowheads="1" noChangeShapeType="1" noTextEdit="1"/>
              </p:cNvSpPr>
              <p:nvPr/>
            </p:nvSpPr>
            <p:spPr>
              <a:xfrm>
                <a:off x="7151914" y="4201333"/>
                <a:ext cx="4757057" cy="2373727"/>
              </a:xfrm>
              <a:prstGeom prst="rect">
                <a:avLst/>
              </a:prstGeom>
              <a:blipFill>
                <a:blip r:embed="rId2"/>
                <a:stretch>
                  <a:fillRect l="-1024" t="-1282" b="-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16B87F-04EB-474A-B0E7-1DC13739ABF0}"/>
                  </a:ext>
                </a:extLst>
              </p:cNvPr>
              <p:cNvSpPr txBox="1"/>
              <p:nvPr/>
            </p:nvSpPr>
            <p:spPr>
              <a:xfrm>
                <a:off x="1028700" y="4929248"/>
                <a:ext cx="3516086" cy="1093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SG" sz="3200" b="0" i="1" smtClean="0">
                              <a:solidFill>
                                <a:srgbClr val="FF0000"/>
                              </a:solidFill>
                              <a:latin typeface="Cambria Math" panose="02040503050406030204" pitchFamily="18" charset="0"/>
                            </a:rPr>
                          </m:ctrlPr>
                        </m:sSupPr>
                        <m:e>
                          <m:r>
                            <a:rPr lang="en-SG" sz="3200" b="0" i="1" smtClean="0">
                              <a:solidFill>
                                <a:srgbClr val="FF0000"/>
                              </a:solidFill>
                              <a:latin typeface="Cambria Math" panose="02040503050406030204" pitchFamily="18" charset="0"/>
                            </a:rPr>
                            <m:t>𝑓</m:t>
                          </m:r>
                        </m:e>
                        <m:sup>
                          <m:r>
                            <a:rPr lang="en-SG" sz="3200" b="0" i="1" smtClean="0">
                              <a:solidFill>
                                <a:srgbClr val="FF0000"/>
                              </a:solidFill>
                              <a:latin typeface="Cambria Math" panose="02040503050406030204" pitchFamily="18" charset="0"/>
                            </a:rPr>
                            <m:t>′</m:t>
                          </m:r>
                        </m:sup>
                      </m:sSup>
                      <m:r>
                        <a:rPr lang="en-SG" sz="3200" b="0" i="1" smtClean="0">
                          <a:solidFill>
                            <a:srgbClr val="FF0000"/>
                          </a:solidFill>
                          <a:latin typeface="Cambria Math" panose="02040503050406030204" pitchFamily="18" charset="0"/>
                        </a:rPr>
                        <m:t>=</m:t>
                      </m:r>
                      <m:r>
                        <a:rPr lang="en-SG" sz="3200" b="0" i="1" smtClean="0">
                          <a:solidFill>
                            <a:srgbClr val="FF0000"/>
                          </a:solidFill>
                          <a:latin typeface="Cambria Math" panose="02040503050406030204" pitchFamily="18" charset="0"/>
                        </a:rPr>
                        <m:t>𝑓</m:t>
                      </m:r>
                      <m:f>
                        <m:fPr>
                          <m:ctrlPr>
                            <a:rPr lang="en-SG" sz="3200" b="0" i="1" smtClean="0">
                              <a:solidFill>
                                <a:srgbClr val="FF0000"/>
                              </a:solidFill>
                              <a:latin typeface="Cambria Math" panose="02040503050406030204" pitchFamily="18" charset="0"/>
                            </a:rPr>
                          </m:ctrlPr>
                        </m:fPr>
                        <m:num>
                          <m:r>
                            <a:rPr lang="en-SG" sz="3200" b="0" i="1" smtClean="0">
                              <a:solidFill>
                                <a:srgbClr val="FF0000"/>
                              </a:solidFill>
                              <a:latin typeface="Cambria Math" panose="02040503050406030204" pitchFamily="18" charset="0"/>
                            </a:rPr>
                            <m:t>𝑣</m:t>
                          </m:r>
                          <m:r>
                            <a:rPr lang="en-SG" sz="3200" b="0" i="1" smtClean="0">
                              <a:solidFill>
                                <a:srgbClr val="FF0000"/>
                              </a:solidFill>
                              <a:latin typeface="Cambria Math" panose="02040503050406030204" pitchFamily="18" charset="0"/>
                              <a:ea typeface="Cambria Math" panose="02040503050406030204" pitchFamily="18" charset="0"/>
                            </a:rPr>
                            <m:t>±</m:t>
                          </m:r>
                          <m:sSub>
                            <m:sSubPr>
                              <m:ctrlPr>
                                <a:rPr lang="en-SG" sz="3200" b="0" i="1" smtClean="0">
                                  <a:solidFill>
                                    <a:srgbClr val="FF0000"/>
                                  </a:solidFill>
                                  <a:latin typeface="Cambria Math" panose="02040503050406030204" pitchFamily="18" charset="0"/>
                                </a:rPr>
                              </m:ctrlPr>
                            </m:sSubPr>
                            <m:e>
                              <m:r>
                                <a:rPr lang="en-SG" sz="3200" b="0" i="1" smtClean="0">
                                  <a:solidFill>
                                    <a:srgbClr val="FF0000"/>
                                  </a:solidFill>
                                  <a:latin typeface="Cambria Math" panose="02040503050406030204" pitchFamily="18" charset="0"/>
                                </a:rPr>
                                <m:t>𝑣</m:t>
                              </m:r>
                            </m:e>
                            <m:sub>
                              <m:r>
                                <a:rPr lang="en-SG" sz="3200" b="0" i="1" smtClean="0">
                                  <a:solidFill>
                                    <a:srgbClr val="FF0000"/>
                                  </a:solidFill>
                                  <a:latin typeface="Cambria Math" panose="02040503050406030204" pitchFamily="18" charset="0"/>
                                </a:rPr>
                                <m:t>𝑜</m:t>
                              </m:r>
                            </m:sub>
                          </m:sSub>
                        </m:num>
                        <m:den>
                          <m:r>
                            <a:rPr lang="en-SG" sz="3200" b="0" i="1" smtClean="0">
                              <a:solidFill>
                                <a:srgbClr val="FF0000"/>
                              </a:solidFill>
                              <a:latin typeface="Cambria Math" panose="02040503050406030204" pitchFamily="18" charset="0"/>
                            </a:rPr>
                            <m:t>𝑣</m:t>
                          </m:r>
                          <m:r>
                            <a:rPr lang="en-SG" sz="3200" b="0" i="1" smtClean="0">
                              <a:solidFill>
                                <a:srgbClr val="FF0000"/>
                              </a:solidFill>
                              <a:latin typeface="Cambria Math" panose="02040503050406030204" pitchFamily="18" charset="0"/>
                              <a:ea typeface="Cambria Math" panose="02040503050406030204" pitchFamily="18" charset="0"/>
                            </a:rPr>
                            <m:t>∓</m:t>
                          </m:r>
                          <m:sSub>
                            <m:sSubPr>
                              <m:ctrlPr>
                                <a:rPr lang="en-SG" sz="3200" b="0" i="1" smtClean="0">
                                  <a:solidFill>
                                    <a:srgbClr val="FF0000"/>
                                  </a:solidFill>
                                  <a:latin typeface="Cambria Math" panose="02040503050406030204" pitchFamily="18" charset="0"/>
                                </a:rPr>
                              </m:ctrlPr>
                            </m:sSubPr>
                            <m:e>
                              <m:r>
                                <a:rPr lang="en-SG" sz="3200" b="0" i="1" smtClean="0">
                                  <a:solidFill>
                                    <a:srgbClr val="FF0000"/>
                                  </a:solidFill>
                                  <a:latin typeface="Cambria Math" panose="02040503050406030204" pitchFamily="18" charset="0"/>
                                </a:rPr>
                                <m:t>𝑣</m:t>
                              </m:r>
                            </m:e>
                            <m:sub>
                              <m:r>
                                <a:rPr lang="en-SG" sz="3200" b="0" i="1" smtClean="0">
                                  <a:solidFill>
                                    <a:srgbClr val="FF0000"/>
                                  </a:solidFill>
                                  <a:latin typeface="Cambria Math" panose="02040503050406030204" pitchFamily="18" charset="0"/>
                                </a:rPr>
                                <m:t>𝑠</m:t>
                              </m:r>
                            </m:sub>
                          </m:sSub>
                        </m:den>
                      </m:f>
                    </m:oMath>
                  </m:oMathPara>
                </a14:m>
                <a:endParaRPr lang="en-SG" sz="3200">
                  <a:solidFill>
                    <a:srgbClr val="FF0000"/>
                  </a:solidFill>
                </a:endParaRPr>
              </a:p>
            </p:txBody>
          </p:sp>
        </mc:Choice>
        <mc:Fallback xmlns="">
          <p:sp>
            <p:nvSpPr>
              <p:cNvPr id="7" name="TextBox 6">
                <a:extLst>
                  <a:ext uri="{FF2B5EF4-FFF2-40B4-BE49-F238E27FC236}">
                    <a16:creationId xmlns:a16="http://schemas.microsoft.com/office/drawing/2014/main" id="{F716B87F-04EB-474A-B0E7-1DC13739ABF0}"/>
                  </a:ext>
                </a:extLst>
              </p:cNvPr>
              <p:cNvSpPr txBox="1">
                <a:spLocks noRot="1" noChangeAspect="1" noMove="1" noResize="1" noEditPoints="1" noAdjustHandles="1" noChangeArrowheads="1" noChangeShapeType="1" noTextEdit="1"/>
              </p:cNvSpPr>
              <p:nvPr/>
            </p:nvSpPr>
            <p:spPr>
              <a:xfrm>
                <a:off x="1028700" y="4929248"/>
                <a:ext cx="3516086" cy="10938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62103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2CE0-6055-4204-A81F-BB926AAEADCC}"/>
              </a:ext>
            </a:extLst>
          </p:cNvPr>
          <p:cNvSpPr>
            <a:spLocks noGrp="1"/>
          </p:cNvSpPr>
          <p:nvPr>
            <p:ph type="title"/>
          </p:nvPr>
        </p:nvSpPr>
        <p:spPr>
          <a:xfrm>
            <a:off x="1028700" y="223157"/>
            <a:ext cx="10134600" cy="876299"/>
          </a:xfrm>
        </p:spPr>
        <p:txBody>
          <a:bodyPr/>
          <a:lstStyle/>
          <a:p>
            <a:r>
              <a:rPr lang="en-SG"/>
              <a:t>Answer (Part 1, Rotation)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5FAC96-F0D4-45FB-8B4C-AFEBE9457754}"/>
                  </a:ext>
                </a:extLst>
              </p:cNvPr>
              <p:cNvSpPr>
                <a:spLocks noGrp="1"/>
              </p:cNvSpPr>
              <p:nvPr>
                <p:ph idx="1"/>
              </p:nvPr>
            </p:nvSpPr>
            <p:spPr>
              <a:xfrm>
                <a:off x="478971" y="997132"/>
                <a:ext cx="11430000" cy="5175068"/>
              </a:xfrm>
            </p:spPr>
            <p:txBody>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𝜏</m:t>
                      </m:r>
                      <m:r>
                        <a:rPr lang="en-SG" b="0" i="1" smtClean="0">
                          <a:latin typeface="Cambria Math" panose="02040503050406030204" pitchFamily="18" charset="0"/>
                        </a:rPr>
                        <m:t>=</m:t>
                      </m:r>
                      <m:r>
                        <a:rPr lang="en-SG" b="0" i="1" smtClean="0">
                          <a:latin typeface="Cambria Math" panose="02040503050406030204" pitchFamily="18" charset="0"/>
                        </a:rPr>
                        <m:t>𝐹𝑟𝑠𝑖𝑛</m:t>
                      </m:r>
                      <m:r>
                        <a:rPr lang="en-SG" b="0" i="1" smtClean="0">
                          <a:latin typeface="Cambria Math" panose="02040503050406030204" pitchFamily="18" charset="0"/>
                        </a:rPr>
                        <m:t>𝜃</m:t>
                      </m:r>
                      <m:r>
                        <a:rPr lang="en-SG" b="0" i="1" smtClean="0">
                          <a:latin typeface="Cambria Math" panose="02040503050406030204" pitchFamily="18" charset="0"/>
                        </a:rPr>
                        <m:t>=40×2.0×1=80 </m:t>
                      </m:r>
                      <m:r>
                        <a:rPr lang="en-SG" b="0" i="1" smtClean="0">
                          <a:latin typeface="Cambria Math" panose="02040503050406030204" pitchFamily="18" charset="0"/>
                        </a:rPr>
                        <m:t>𝑁𝑚</m:t>
                      </m:r>
                    </m:oMath>
                  </m:oMathPara>
                </a14:m>
                <a:endParaRPr lang="en-SG" b="0"/>
              </a:p>
              <a:p>
                <a14:m>
                  <m:oMath xmlns:m="http://schemas.openxmlformats.org/officeDocument/2006/math">
                    <m:r>
                      <m:rPr>
                        <m:sty m:val="p"/>
                      </m:rPr>
                      <a:rPr lang="en-SG" b="0" i="0" smtClean="0">
                        <a:latin typeface="Cambria Math" panose="02040503050406030204" pitchFamily="18" charset="0"/>
                      </a:rPr>
                      <m:t>Δ</m:t>
                    </m:r>
                    <m:r>
                      <a:rPr lang="en-SG" b="0" i="1" smtClean="0">
                        <a:latin typeface="Cambria Math" panose="02040503050406030204" pitchFamily="18" charset="0"/>
                      </a:rPr>
                      <m:t>𝜃</m:t>
                    </m:r>
                    <m:r>
                      <a:rPr lang="en-SG" b="0" i="1" smtClean="0">
                        <a:latin typeface="Cambria Math" panose="02040503050406030204" pitchFamily="18" charset="0"/>
                      </a:rPr>
                      <m:t>=</m:t>
                    </m:r>
                    <m:r>
                      <a:rPr lang="en-SG" b="0" i="1" smtClean="0">
                        <a:latin typeface="Cambria Math" panose="02040503050406030204" pitchFamily="18" charset="0"/>
                      </a:rPr>
                      <m:t>𝜔</m:t>
                    </m:r>
                    <m:r>
                      <a:rPr lang="en-SG" b="0" i="1" smtClean="0">
                        <a:latin typeface="Cambria Math" panose="02040503050406030204" pitchFamily="18" charset="0"/>
                      </a:rPr>
                      <m:t>𝑡</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𝛼</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2</m:t>
                        </m:r>
                      </m:sup>
                    </m:sSup>
                    <m:r>
                      <a:rPr lang="en-SG" b="0" i="1" smtClean="0">
                        <a:latin typeface="Cambria Math" panose="02040503050406030204" pitchFamily="18" charset="0"/>
                      </a:rPr>
                      <m:t>=</m:t>
                    </m:r>
                    <m:r>
                      <a:rPr lang="en-SG" b="0" i="1" smtClean="0">
                        <a:latin typeface="Cambria Math" panose="02040503050406030204" pitchFamily="18" charset="0"/>
                      </a:rPr>
                      <m:t>𝜔</m:t>
                    </m:r>
                    <m:r>
                      <a:rPr lang="en-SG" b="0" i="1" smtClean="0">
                        <a:latin typeface="Cambria Math" panose="02040503050406030204" pitchFamily="18" charset="0"/>
                      </a:rPr>
                      <m:t>𝑡</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𝜏</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𝑡</m:t>
                            </m:r>
                          </m:e>
                          <m:sup>
                            <m:r>
                              <a:rPr lang="en-SG" b="0" i="1" smtClean="0">
                                <a:latin typeface="Cambria Math" panose="02040503050406030204" pitchFamily="18" charset="0"/>
                              </a:rPr>
                              <m:t>2</m:t>
                            </m:r>
                          </m:sup>
                        </m:sSup>
                      </m:num>
                      <m:den>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𝑀</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𝑅</m:t>
                            </m:r>
                          </m:e>
                          <m:sup>
                            <m:r>
                              <a:rPr lang="en-SG" b="0" i="1" smtClean="0">
                                <a:latin typeface="Cambria Math" panose="02040503050406030204" pitchFamily="18" charset="0"/>
                              </a:rPr>
                              <m:t>2</m:t>
                            </m:r>
                          </m:sup>
                        </m:sSup>
                      </m:den>
                    </m:f>
                    <m:r>
                      <a:rPr lang="en-SG" b="0" i="1" smtClean="0">
                        <a:latin typeface="Cambria Math" panose="02040503050406030204" pitchFamily="18" charset="0"/>
                      </a:rPr>
                      <m:t>=5.0×1+80×</m:t>
                    </m:r>
                    <m:f>
                      <m:fPr>
                        <m:ctrlPr>
                          <a:rPr lang="en-SG" b="0" i="1" smtClean="0">
                            <a:latin typeface="Cambria Math" panose="02040503050406030204" pitchFamily="18" charset="0"/>
                          </a:rPr>
                        </m:ctrlPr>
                      </m:fPr>
                      <m:num>
                        <m:r>
                          <a:rPr lang="en-SG" b="0" i="1" smtClean="0">
                            <a:latin typeface="Cambria Math" panose="02040503050406030204" pitchFamily="18" charset="0"/>
                          </a:rPr>
                          <m:t>80×</m:t>
                        </m:r>
                        <m:sSup>
                          <m:sSupPr>
                            <m:ctrlPr>
                              <a:rPr lang="en-SG" b="0" i="1" smtClean="0">
                                <a:latin typeface="Cambria Math" panose="02040503050406030204" pitchFamily="18" charset="0"/>
                              </a:rPr>
                            </m:ctrlPr>
                          </m:sSupPr>
                          <m:e>
                            <m:r>
                              <a:rPr lang="en-SG" b="0" i="1" smtClean="0">
                                <a:latin typeface="Cambria Math" panose="02040503050406030204" pitchFamily="18" charset="0"/>
                              </a:rPr>
                              <m:t>1</m:t>
                            </m:r>
                          </m:e>
                          <m:sup>
                            <m:r>
                              <a:rPr lang="en-SG" b="0" i="1" smtClean="0">
                                <a:latin typeface="Cambria Math" panose="02040503050406030204" pitchFamily="18" charset="0"/>
                              </a:rPr>
                              <m:t>2</m:t>
                            </m:r>
                          </m:sup>
                        </m:sSup>
                      </m:num>
                      <m:den>
                        <m:r>
                          <a:rPr lang="en-SG" b="0" i="1" smtClean="0">
                            <a:latin typeface="Cambria Math" panose="02040503050406030204" pitchFamily="18" charset="0"/>
                          </a:rPr>
                          <m:t>15×</m:t>
                        </m:r>
                        <m:sSup>
                          <m:sSupPr>
                            <m:ctrlPr>
                              <a:rPr lang="en-SG" b="0" i="1" smtClean="0">
                                <a:latin typeface="Cambria Math" panose="02040503050406030204" pitchFamily="18" charset="0"/>
                              </a:rPr>
                            </m:ctrlPr>
                          </m:sSupPr>
                          <m:e>
                            <m:r>
                              <a:rPr lang="en-SG" b="0" i="1" smtClean="0">
                                <a:latin typeface="Cambria Math" panose="02040503050406030204" pitchFamily="18" charset="0"/>
                              </a:rPr>
                              <m:t>2.0</m:t>
                            </m:r>
                          </m:e>
                          <m:sup>
                            <m:r>
                              <a:rPr lang="en-SG" b="0" i="1" smtClean="0">
                                <a:latin typeface="Cambria Math" panose="02040503050406030204" pitchFamily="18" charset="0"/>
                              </a:rPr>
                              <m:t>2</m:t>
                            </m:r>
                          </m:sup>
                        </m:sSup>
                      </m:den>
                    </m:f>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19</m:t>
                        </m:r>
                      </m:num>
                      <m:den>
                        <m:r>
                          <a:rPr lang="en-SG" b="0" i="1" smtClean="0">
                            <a:latin typeface="Cambria Math" panose="02040503050406030204" pitchFamily="18" charset="0"/>
                          </a:rPr>
                          <m:t>3</m:t>
                        </m:r>
                      </m:den>
                    </m:f>
                    <m:r>
                      <a:rPr lang="en-SG" b="0" i="1" smtClean="0">
                        <a:latin typeface="Cambria Math" panose="02040503050406030204" pitchFamily="18" charset="0"/>
                      </a:rPr>
                      <m:t>  </m:t>
                    </m:r>
                    <m:r>
                      <a:rPr lang="en-SG" b="0" i="1" smtClean="0">
                        <a:latin typeface="Cambria Math" panose="02040503050406030204" pitchFamily="18" charset="0"/>
                      </a:rPr>
                      <m:t>𝑟𝑎𝑑</m:t>
                    </m:r>
                  </m:oMath>
                </a14:m>
                <a:r>
                  <a:rPr lang="en-SG" b="0"/>
                  <a:t> (slightly larger than a circle)</a:t>
                </a:r>
              </a:p>
              <a:p>
                <a:r>
                  <a:rPr lang="en-SG"/>
                  <a:t>Thus, the circle loops back to it’s original position with a larger angular velocity, thus larger velocity of subject, leading to the Doppler Effect causing the Frequency to be higher, thus Intensity is Higher too. To derive </a:t>
                </a:r>
                <a14:m>
                  <m:oMath xmlns:m="http://schemas.openxmlformats.org/officeDocument/2006/math">
                    <m:r>
                      <a:rPr lang="en-SG" b="0" i="1" smtClean="0">
                        <a:latin typeface="Cambria Math" panose="02040503050406030204" pitchFamily="18" charset="0"/>
                      </a:rPr>
                      <m:t>𝜔</m:t>
                    </m:r>
                  </m:oMath>
                </a14:m>
                <a:r>
                  <a:rPr lang="en-SG"/>
                  <a:t> when </a:t>
                </a:r>
                <a14:m>
                  <m:oMath xmlns:m="http://schemas.openxmlformats.org/officeDocument/2006/math">
                    <m:r>
                      <m:rPr>
                        <m:sty m:val="p"/>
                      </m:rPr>
                      <a:rPr lang="en-SG" b="0" i="0" smtClean="0">
                        <a:latin typeface="Cambria Math" panose="02040503050406030204" pitchFamily="18" charset="0"/>
                      </a:rPr>
                      <m:t>Δ</m:t>
                    </m:r>
                    <m:r>
                      <a:rPr lang="en-SG" b="0" i="1" smtClean="0">
                        <a:latin typeface="Cambria Math" panose="02040503050406030204" pitchFamily="18" charset="0"/>
                      </a:rPr>
                      <m:t>𝜃</m:t>
                    </m:r>
                    <m:r>
                      <a:rPr lang="en-SG" b="0" i="1" smtClean="0">
                        <a:latin typeface="Cambria Math" panose="02040503050406030204" pitchFamily="18" charset="0"/>
                      </a:rPr>
                      <m:t>=2</m:t>
                    </m:r>
                    <m:r>
                      <a:rPr lang="en-SG" b="0" i="1" smtClean="0">
                        <a:latin typeface="Cambria Math" panose="02040503050406030204" pitchFamily="18" charset="0"/>
                      </a:rPr>
                      <m:t>𝜋</m:t>
                    </m:r>
                    <m:r>
                      <a:rPr lang="en-SG" b="0" i="0" smtClean="0">
                        <a:latin typeface="Cambria Math" panose="02040503050406030204" pitchFamily="18" charset="0"/>
                      </a:rPr>
                      <m:t>:</m:t>
                    </m:r>
                  </m:oMath>
                </a14:m>
                <a:endParaRPr lang="en-SG" b="0"/>
              </a:p>
              <a:p>
                <a:pPr/>
                <a14:m>
                  <m:oMathPara xmlns:m="http://schemas.openxmlformats.org/officeDocument/2006/math">
                    <m:oMathParaPr>
                      <m:jc m:val="centerGroup"/>
                    </m:oMathParaPr>
                    <m:oMath xmlns:m="http://schemas.openxmlformats.org/officeDocument/2006/math">
                      <m:sSubSup>
                        <m:sSubSupPr>
                          <m:ctrlPr>
                            <a:rPr lang="en-SG" b="0" i="1" smtClean="0">
                              <a:latin typeface="Cambria Math" panose="02040503050406030204" pitchFamily="18" charset="0"/>
                            </a:rPr>
                          </m:ctrlPr>
                        </m:sSubSupPr>
                        <m:e>
                          <m:r>
                            <a:rPr lang="en-SG" b="0" i="1" smtClean="0">
                              <a:latin typeface="Cambria Math" panose="02040503050406030204" pitchFamily="18" charset="0"/>
                            </a:rPr>
                            <m:t>𝜔</m:t>
                          </m:r>
                        </m:e>
                        <m:sub>
                          <m:r>
                            <a:rPr lang="en-SG" b="0" i="1" smtClean="0">
                              <a:latin typeface="Cambria Math" panose="02040503050406030204" pitchFamily="18" charset="0"/>
                            </a:rPr>
                            <m:t>𝑓</m:t>
                          </m:r>
                        </m:sub>
                        <m:sup>
                          <m:r>
                            <a:rPr lang="en-SG" b="0" i="1" smtClean="0">
                              <a:latin typeface="Cambria Math" panose="02040503050406030204" pitchFamily="18" charset="0"/>
                            </a:rPr>
                            <m:t>2</m:t>
                          </m:r>
                        </m:sup>
                      </m:sSubSup>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0" i="1" smtClean="0">
                              <a:latin typeface="Cambria Math" panose="02040503050406030204" pitchFamily="18" charset="0"/>
                            </a:rPr>
                            <m:t>𝜔</m:t>
                          </m:r>
                        </m:e>
                        <m:sub>
                          <m:r>
                            <a:rPr lang="en-SG" b="0" i="1" smtClean="0">
                              <a:latin typeface="Cambria Math" panose="02040503050406030204" pitchFamily="18" charset="0"/>
                            </a:rPr>
                            <m:t>𝑖</m:t>
                          </m:r>
                        </m:sub>
                        <m:sup>
                          <m:r>
                            <a:rPr lang="en-SG" b="0" i="1" smtClean="0">
                              <a:latin typeface="Cambria Math" panose="02040503050406030204" pitchFamily="18" charset="0"/>
                            </a:rPr>
                            <m:t>2</m:t>
                          </m:r>
                        </m:sup>
                      </m:sSubSup>
                      <m:r>
                        <a:rPr lang="en-SG" b="0" i="1" smtClean="0">
                          <a:latin typeface="Cambria Math" panose="02040503050406030204" pitchFamily="18" charset="0"/>
                        </a:rPr>
                        <m:t>+2</m:t>
                      </m:r>
                      <m:r>
                        <a:rPr lang="en-SG" b="0" i="1" smtClean="0">
                          <a:latin typeface="Cambria Math" panose="02040503050406030204" pitchFamily="18" charset="0"/>
                        </a:rPr>
                        <m:t>𝛼</m:t>
                      </m:r>
                      <m:r>
                        <m:rPr>
                          <m:sty m:val="p"/>
                        </m:rPr>
                        <a:rPr lang="en-SG" b="0" i="0" smtClean="0">
                          <a:latin typeface="Cambria Math" panose="02040503050406030204" pitchFamily="18" charset="0"/>
                        </a:rPr>
                        <m:t>Δ</m:t>
                      </m:r>
                      <m:r>
                        <a:rPr lang="en-SG" b="0" i="1" smtClean="0">
                          <a:latin typeface="Cambria Math" panose="02040503050406030204" pitchFamily="18" charset="0"/>
                        </a:rPr>
                        <m:t>𝜃</m:t>
                      </m:r>
                      <m:r>
                        <a:rPr lang="en-SG" b="0" i="1" smtClean="0">
                          <a:latin typeface="Cambria Math" panose="02040503050406030204" pitchFamily="18" charset="0"/>
                        </a:rPr>
                        <m:t>=</m:t>
                      </m:r>
                      <m:sSubSup>
                        <m:sSubSupPr>
                          <m:ctrlPr>
                            <a:rPr lang="en-SG" b="0" i="1" smtClean="0">
                              <a:latin typeface="Cambria Math" panose="02040503050406030204" pitchFamily="18" charset="0"/>
                            </a:rPr>
                          </m:ctrlPr>
                        </m:sSubSupPr>
                        <m:e>
                          <m:r>
                            <a:rPr lang="en-SG" b="0" i="1" smtClean="0">
                              <a:latin typeface="Cambria Math" panose="02040503050406030204" pitchFamily="18" charset="0"/>
                            </a:rPr>
                            <m:t>𝜔</m:t>
                          </m:r>
                        </m:e>
                        <m:sub>
                          <m:r>
                            <a:rPr lang="en-SG" b="0" i="1" smtClean="0">
                              <a:latin typeface="Cambria Math" panose="02040503050406030204" pitchFamily="18" charset="0"/>
                            </a:rPr>
                            <m:t>𝑖</m:t>
                          </m:r>
                        </m:sub>
                        <m:sup>
                          <m:r>
                            <a:rPr lang="en-SG" b="0" i="1" smtClean="0">
                              <a:latin typeface="Cambria Math" panose="02040503050406030204" pitchFamily="18" charset="0"/>
                            </a:rPr>
                            <m:t>2</m:t>
                          </m:r>
                        </m:sup>
                      </m:sSubSup>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4</m:t>
                          </m:r>
                          <m:r>
                            <a:rPr lang="en-SG" b="0" i="1" smtClean="0">
                              <a:latin typeface="Cambria Math" panose="02040503050406030204" pitchFamily="18" charset="0"/>
                            </a:rPr>
                            <m:t>𝜏</m:t>
                          </m:r>
                          <m:r>
                            <m:rPr>
                              <m:sty m:val="p"/>
                            </m:rPr>
                            <a:rPr lang="en-SG" b="0" i="0" smtClean="0">
                              <a:latin typeface="Cambria Math" panose="02040503050406030204" pitchFamily="18" charset="0"/>
                            </a:rPr>
                            <m:t>Δ</m:t>
                          </m:r>
                          <m:r>
                            <a:rPr lang="en-SG" b="0" i="1" smtClean="0">
                              <a:latin typeface="Cambria Math" panose="02040503050406030204" pitchFamily="18" charset="0"/>
                            </a:rPr>
                            <m:t>𝜃</m:t>
                          </m:r>
                        </m:num>
                        <m:den>
                          <m:r>
                            <a:rPr lang="en-SG" b="0" i="1" smtClean="0">
                              <a:latin typeface="Cambria Math" panose="02040503050406030204" pitchFamily="18" charset="0"/>
                            </a:rPr>
                            <m:t>𝑀</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𝑅</m:t>
                              </m:r>
                            </m:e>
                            <m:sup>
                              <m:r>
                                <a:rPr lang="en-SG" b="0" i="1" smtClean="0">
                                  <a:latin typeface="Cambria Math" panose="02040503050406030204" pitchFamily="18" charset="0"/>
                                </a:rPr>
                                <m:t>2</m:t>
                              </m:r>
                            </m:sup>
                          </m:sSup>
                        </m:den>
                      </m:f>
                      <m:r>
                        <a:rPr lang="en-SG" b="0" i="1" smtClean="0">
                          <a:latin typeface="Cambria Math" panose="02040503050406030204" pitchFamily="18" charset="0"/>
                        </a:rPr>
                        <m:t>=</m:t>
                      </m:r>
                      <m:sSup>
                        <m:sSupPr>
                          <m:ctrlPr>
                            <a:rPr lang="en-SG" b="0" i="1" smtClean="0">
                              <a:latin typeface="Cambria Math" panose="02040503050406030204" pitchFamily="18" charset="0"/>
                            </a:rPr>
                          </m:ctrlPr>
                        </m:sSupPr>
                        <m:e>
                          <m:r>
                            <a:rPr lang="en-SG" b="0" i="0" smtClean="0">
                              <a:latin typeface="Cambria Math" panose="02040503050406030204" pitchFamily="18" charset="0"/>
                            </a:rPr>
                            <m:t>5.0</m:t>
                          </m:r>
                        </m:e>
                        <m:sup>
                          <m:r>
                            <a:rPr lang="en-SG" b="0" i="0" smtClean="0">
                              <a:latin typeface="Cambria Math" panose="02040503050406030204" pitchFamily="18" charset="0"/>
                            </a:rPr>
                            <m:t>2</m:t>
                          </m:r>
                        </m:sup>
                      </m:sSup>
                      <m:r>
                        <a:rPr lang="en-SG" b="0" i="0"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4</m:t>
                          </m:r>
                          <m:d>
                            <m:dPr>
                              <m:ctrlPr>
                                <a:rPr lang="en-SG" b="0" i="1" smtClean="0">
                                  <a:latin typeface="Cambria Math" panose="02040503050406030204" pitchFamily="18" charset="0"/>
                                </a:rPr>
                              </m:ctrlPr>
                            </m:dPr>
                            <m:e>
                              <m:r>
                                <a:rPr lang="en-SG" b="0" i="1" smtClean="0">
                                  <a:latin typeface="Cambria Math" panose="02040503050406030204" pitchFamily="18" charset="0"/>
                                </a:rPr>
                                <m:t>80</m:t>
                              </m:r>
                            </m:e>
                          </m:d>
                          <m:r>
                            <a:rPr lang="en-SG" b="0" i="1" smtClean="0">
                              <a:latin typeface="Cambria Math" panose="02040503050406030204" pitchFamily="18" charset="0"/>
                            </a:rPr>
                            <m:t>(2</m:t>
                          </m:r>
                          <m:r>
                            <a:rPr lang="en-SG" b="0" i="1" smtClean="0">
                              <a:latin typeface="Cambria Math" panose="02040503050406030204" pitchFamily="18" charset="0"/>
                            </a:rPr>
                            <m:t>𝜋</m:t>
                          </m:r>
                          <m:r>
                            <a:rPr lang="en-SG" b="0" i="1" smtClean="0">
                              <a:latin typeface="Cambria Math" panose="02040503050406030204" pitchFamily="18" charset="0"/>
                            </a:rPr>
                            <m:t>)</m:t>
                          </m:r>
                        </m:num>
                        <m:den>
                          <m:r>
                            <a:rPr lang="en-SG" b="0" i="1" smtClean="0">
                              <a:latin typeface="Cambria Math" panose="02040503050406030204" pitchFamily="18" charset="0"/>
                            </a:rPr>
                            <m:t>(15)(</m:t>
                          </m:r>
                          <m:sSup>
                            <m:sSupPr>
                              <m:ctrlPr>
                                <a:rPr lang="en-SG" b="0" i="1" smtClean="0">
                                  <a:latin typeface="Cambria Math" panose="02040503050406030204" pitchFamily="18" charset="0"/>
                                </a:rPr>
                              </m:ctrlPr>
                            </m:sSupPr>
                            <m:e>
                              <m:r>
                                <a:rPr lang="en-SG" b="0" i="1" smtClean="0">
                                  <a:latin typeface="Cambria Math" panose="02040503050406030204" pitchFamily="18" charset="0"/>
                                </a:rPr>
                                <m:t>2.0</m:t>
                              </m:r>
                            </m:e>
                            <m:sup>
                              <m:r>
                                <a:rPr lang="en-SG" b="0" i="1" smtClean="0">
                                  <a:latin typeface="Cambria Math" panose="02040503050406030204" pitchFamily="18" charset="0"/>
                                </a:rPr>
                                <m:t>2</m:t>
                              </m:r>
                            </m:sup>
                          </m:sSup>
                          <m:r>
                            <a:rPr lang="en-SG" b="0" i="1" smtClean="0">
                              <a:latin typeface="Cambria Math" panose="02040503050406030204" pitchFamily="18" charset="0"/>
                            </a:rPr>
                            <m:t>)</m:t>
                          </m:r>
                        </m:den>
                      </m:f>
                      <m:r>
                        <a:rPr lang="en-SG" b="0" i="1" smtClean="0">
                          <a:latin typeface="Cambria Math" panose="02040503050406030204" pitchFamily="18" charset="0"/>
                        </a:rPr>
                        <m:t>=25+</m:t>
                      </m:r>
                      <m:f>
                        <m:fPr>
                          <m:ctrlPr>
                            <a:rPr lang="en-SG" b="0" i="1" smtClean="0">
                              <a:latin typeface="Cambria Math" panose="02040503050406030204" pitchFamily="18" charset="0"/>
                            </a:rPr>
                          </m:ctrlPr>
                        </m:fPr>
                        <m:num>
                          <m:r>
                            <a:rPr lang="en-SG" b="0" i="1" smtClean="0">
                              <a:latin typeface="Cambria Math" panose="02040503050406030204" pitchFamily="18" charset="0"/>
                            </a:rPr>
                            <m:t>32</m:t>
                          </m:r>
                          <m:r>
                            <a:rPr lang="en-SG" b="0" i="1" smtClean="0">
                              <a:latin typeface="Cambria Math" panose="02040503050406030204" pitchFamily="18" charset="0"/>
                            </a:rPr>
                            <m:t>𝜋</m:t>
                          </m:r>
                        </m:num>
                        <m:den>
                          <m:r>
                            <a:rPr lang="en-SG" b="0" i="1" smtClean="0">
                              <a:latin typeface="Cambria Math" panose="02040503050406030204" pitchFamily="18" charset="0"/>
                            </a:rPr>
                            <m:t>3</m:t>
                          </m:r>
                        </m:den>
                      </m:f>
                      <m:r>
                        <a:rPr lang="en-SG" b="0" i="1" smtClean="0">
                          <a:latin typeface="Cambria Math" panose="02040503050406030204" pitchFamily="18" charset="0"/>
                        </a:rPr>
                        <m:t> → </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𝜔</m:t>
                          </m:r>
                        </m:e>
                        <m:sub>
                          <m:r>
                            <a:rPr lang="en-SG" b="0" i="1" smtClean="0">
                              <a:latin typeface="Cambria Math" panose="02040503050406030204" pitchFamily="18" charset="0"/>
                            </a:rPr>
                            <m:t>𝑓</m:t>
                          </m:r>
                        </m:sub>
                      </m:sSub>
                      <m:r>
                        <a:rPr lang="en-SG" b="0" i="1" smtClean="0">
                          <a:latin typeface="Cambria Math" panose="02040503050406030204" pitchFamily="18" charset="0"/>
                        </a:rPr>
                        <m:t>=</m:t>
                      </m:r>
                      <m:rad>
                        <m:radPr>
                          <m:degHide m:val="on"/>
                          <m:ctrlPr>
                            <a:rPr lang="en-SG" b="0" i="1" smtClean="0">
                              <a:latin typeface="Cambria Math" panose="02040503050406030204" pitchFamily="18" charset="0"/>
                            </a:rPr>
                          </m:ctrlPr>
                        </m:radPr>
                        <m:deg/>
                        <m:e>
                          <m:r>
                            <a:rPr lang="en-SG" b="0" i="1" smtClean="0">
                              <a:latin typeface="Cambria Math" panose="02040503050406030204" pitchFamily="18" charset="0"/>
                            </a:rPr>
                            <m:t>25+</m:t>
                          </m:r>
                          <m:f>
                            <m:fPr>
                              <m:ctrlPr>
                                <a:rPr lang="en-SG" b="0" i="1" smtClean="0">
                                  <a:latin typeface="Cambria Math" panose="02040503050406030204" pitchFamily="18" charset="0"/>
                                </a:rPr>
                              </m:ctrlPr>
                            </m:fPr>
                            <m:num>
                              <m:r>
                                <a:rPr lang="en-SG" b="0" i="1" smtClean="0">
                                  <a:latin typeface="Cambria Math" panose="02040503050406030204" pitchFamily="18" charset="0"/>
                                </a:rPr>
                                <m:t>32</m:t>
                              </m:r>
                              <m:r>
                                <a:rPr lang="en-SG" b="0" i="1" smtClean="0">
                                  <a:latin typeface="Cambria Math" panose="02040503050406030204" pitchFamily="18" charset="0"/>
                                </a:rPr>
                                <m:t>𝜋</m:t>
                              </m:r>
                            </m:num>
                            <m:den>
                              <m:r>
                                <a:rPr lang="en-SG" b="0" i="1" smtClean="0">
                                  <a:latin typeface="Cambria Math" panose="02040503050406030204" pitchFamily="18" charset="0"/>
                                </a:rPr>
                                <m:t>3</m:t>
                              </m:r>
                            </m:den>
                          </m:f>
                        </m:e>
                      </m:rad>
                    </m:oMath>
                  </m:oMathPara>
                </a14:m>
                <a:endParaRPr lang="en-SG"/>
              </a:p>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𝑣</m:t>
                      </m:r>
                      <m:r>
                        <a:rPr lang="en-SG" b="0" i="1" smtClean="0">
                          <a:latin typeface="Cambria Math" panose="02040503050406030204" pitchFamily="18" charset="0"/>
                        </a:rPr>
                        <m:t>=</m:t>
                      </m:r>
                      <m:r>
                        <a:rPr lang="en-SG" b="0" i="1" smtClean="0">
                          <a:latin typeface="Cambria Math" panose="02040503050406030204" pitchFamily="18" charset="0"/>
                        </a:rPr>
                        <m:t>𝑟</m:t>
                      </m:r>
                      <m:r>
                        <a:rPr lang="en-SG" b="0" i="1" smtClean="0">
                          <a:latin typeface="Cambria Math" panose="02040503050406030204" pitchFamily="18" charset="0"/>
                        </a:rPr>
                        <m:t>𝜔</m:t>
                      </m:r>
                      <m:r>
                        <a:rPr lang="en-SG" b="0" i="1" smtClean="0">
                          <a:latin typeface="Cambria Math" panose="02040503050406030204" pitchFamily="18" charset="0"/>
                        </a:rPr>
                        <m:t>=2</m:t>
                      </m:r>
                      <m:rad>
                        <m:radPr>
                          <m:degHide m:val="on"/>
                          <m:ctrlPr>
                            <a:rPr lang="en-SG" b="0" i="1" smtClean="0">
                              <a:latin typeface="Cambria Math" panose="02040503050406030204" pitchFamily="18" charset="0"/>
                            </a:rPr>
                          </m:ctrlPr>
                        </m:radPr>
                        <m:deg/>
                        <m:e>
                          <m:r>
                            <a:rPr lang="en-SG" b="0" i="1" smtClean="0">
                              <a:latin typeface="Cambria Math" panose="02040503050406030204" pitchFamily="18" charset="0"/>
                            </a:rPr>
                            <m:t>25+</m:t>
                          </m:r>
                          <m:f>
                            <m:fPr>
                              <m:ctrlPr>
                                <a:rPr lang="en-SG" b="0" i="1" smtClean="0">
                                  <a:latin typeface="Cambria Math" panose="02040503050406030204" pitchFamily="18" charset="0"/>
                                </a:rPr>
                              </m:ctrlPr>
                            </m:fPr>
                            <m:num>
                              <m:r>
                                <a:rPr lang="en-SG" b="0" i="1" smtClean="0">
                                  <a:latin typeface="Cambria Math" panose="02040503050406030204" pitchFamily="18" charset="0"/>
                                </a:rPr>
                                <m:t>32</m:t>
                              </m:r>
                              <m:r>
                                <a:rPr lang="en-SG" b="0" i="1" smtClean="0">
                                  <a:latin typeface="Cambria Math" panose="02040503050406030204" pitchFamily="18" charset="0"/>
                                </a:rPr>
                                <m:t>𝜋</m:t>
                              </m:r>
                            </m:num>
                            <m:den>
                              <m:r>
                                <a:rPr lang="en-SG" b="0" i="1" smtClean="0">
                                  <a:latin typeface="Cambria Math" panose="02040503050406030204" pitchFamily="18" charset="0"/>
                                </a:rPr>
                                <m:t>3</m:t>
                              </m:r>
                            </m:den>
                          </m:f>
                        </m:e>
                      </m:rad>
                    </m:oMath>
                  </m:oMathPara>
                </a14:m>
                <a:endParaRPr lang="en-SG"/>
              </a:p>
            </p:txBody>
          </p:sp>
        </mc:Choice>
        <mc:Fallback xmlns="">
          <p:sp>
            <p:nvSpPr>
              <p:cNvPr id="3" name="Content Placeholder 2">
                <a:extLst>
                  <a:ext uri="{FF2B5EF4-FFF2-40B4-BE49-F238E27FC236}">
                    <a16:creationId xmlns:a16="http://schemas.microsoft.com/office/drawing/2014/main" id="{B95FAC96-F0D4-45FB-8B4C-AFEBE9457754}"/>
                  </a:ext>
                </a:extLst>
              </p:cNvPr>
              <p:cNvSpPr>
                <a:spLocks noGrp="1" noRot="1" noChangeAspect="1" noMove="1" noResize="1" noEditPoints="1" noAdjustHandles="1" noChangeArrowheads="1" noChangeShapeType="1" noTextEdit="1"/>
              </p:cNvSpPr>
              <p:nvPr>
                <p:ph idx="1"/>
              </p:nvPr>
            </p:nvSpPr>
            <p:spPr>
              <a:xfrm>
                <a:off x="478971" y="997132"/>
                <a:ext cx="11430000" cy="5175068"/>
              </a:xfrm>
              <a:blipFill>
                <a:blip r:embed="rId2"/>
                <a:stretch>
                  <a:fillRect l="-427" r="-267"/>
                </a:stretch>
              </a:blipFill>
            </p:spPr>
            <p:txBody>
              <a:bodyPr/>
              <a:lstStyle/>
              <a:p>
                <a:r>
                  <a:rPr lang="en-US">
                    <a:noFill/>
                  </a:rPr>
                  <a:t> </a:t>
                </a:r>
              </a:p>
            </p:txBody>
          </p:sp>
        </mc:Fallback>
      </mc:AlternateContent>
    </p:spTree>
    <p:extLst>
      <p:ext uri="{BB962C8B-B14F-4D97-AF65-F5344CB8AC3E}">
        <p14:creationId xmlns:p14="http://schemas.microsoft.com/office/powerpoint/2010/main" val="425651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32CE0-6055-4204-A81F-BB926AAEADCC}"/>
              </a:ext>
            </a:extLst>
          </p:cNvPr>
          <p:cNvSpPr>
            <a:spLocks noGrp="1"/>
          </p:cNvSpPr>
          <p:nvPr>
            <p:ph type="title"/>
          </p:nvPr>
        </p:nvSpPr>
        <p:spPr>
          <a:xfrm>
            <a:off x="1028700" y="223157"/>
            <a:ext cx="10134600" cy="876299"/>
          </a:xfrm>
        </p:spPr>
        <p:txBody>
          <a:bodyPr/>
          <a:lstStyle/>
          <a:p>
            <a:r>
              <a:rPr lang="en-SG"/>
              <a:t>Answer (Part 2, Doppler Shift)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5FAC96-F0D4-45FB-8B4C-AFEBE9457754}"/>
                  </a:ext>
                </a:extLst>
              </p:cNvPr>
              <p:cNvSpPr>
                <a:spLocks noGrp="1"/>
              </p:cNvSpPr>
              <p:nvPr>
                <p:ph idx="1"/>
              </p:nvPr>
            </p:nvSpPr>
            <p:spPr>
              <a:xfrm>
                <a:off x="478971" y="997132"/>
                <a:ext cx="11430000" cy="3433354"/>
              </a:xfrm>
            </p:spPr>
            <p:txBody>
              <a:bodyPr/>
              <a:lstStyle/>
              <a:p>
                <a:r>
                  <a:rPr lang="en-SG"/>
                  <a:t>By using Doppler Effect, we derive an expression for the frequency of this sound wave:</a:t>
                </a:r>
              </a:p>
              <a:p>
                <a:pPr/>
                <a14:m>
                  <m:oMathPara xmlns:m="http://schemas.openxmlformats.org/officeDocument/2006/math">
                    <m:oMathParaPr>
                      <m:jc m:val="centerGroup"/>
                    </m:oMathParaPr>
                    <m:oMath xmlns:m="http://schemas.openxmlformats.org/officeDocument/2006/math">
                      <m:sSup>
                        <m:sSupPr>
                          <m:ctrlPr>
                            <a:rPr lang="en-SG" b="0" i="1" smtClean="0">
                              <a:latin typeface="Cambria Math" panose="02040503050406030204" pitchFamily="18" charset="0"/>
                            </a:rPr>
                          </m:ctrlPr>
                        </m:sSupPr>
                        <m:e>
                          <m:r>
                            <a:rPr lang="en-SG" b="0" i="1" smtClean="0">
                              <a:latin typeface="Cambria Math" panose="02040503050406030204" pitchFamily="18" charset="0"/>
                            </a:rPr>
                            <m:t>𝑓</m:t>
                          </m:r>
                        </m:e>
                        <m:sup>
                          <m:r>
                            <a:rPr lang="en-SG" b="0" i="1" smtClean="0">
                              <a:latin typeface="Cambria Math" panose="02040503050406030204" pitchFamily="18" charset="0"/>
                            </a:rPr>
                            <m:t>′</m:t>
                          </m:r>
                        </m:sup>
                      </m:sSup>
                      <m:r>
                        <a:rPr lang="en-SG" b="0" i="1" smtClean="0">
                          <a:latin typeface="Cambria Math" panose="02040503050406030204" pitchFamily="18" charset="0"/>
                        </a:rPr>
                        <m:t>=</m:t>
                      </m:r>
                      <m:r>
                        <a:rPr lang="en-SG" b="0" i="1" smtClean="0">
                          <a:latin typeface="Cambria Math" panose="02040503050406030204" pitchFamily="18" charset="0"/>
                        </a:rPr>
                        <m:t>𝑓</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𝑣</m:t>
                          </m:r>
                        </m:num>
                        <m:den>
                          <m:r>
                            <a:rPr lang="en-SG" b="0" i="1" smtClean="0">
                              <a:latin typeface="Cambria Math" panose="02040503050406030204" pitchFamily="18" charset="0"/>
                            </a:rPr>
                            <m:t>𝑣</m:t>
                          </m:r>
                          <m:r>
                            <a:rPr lang="en-SG" b="0" i="1" smtClean="0">
                              <a:latin typeface="Cambria Math" panose="02040503050406030204" pitchFamily="18" charset="0"/>
                            </a:rPr>
                            <m:t>−</m:t>
                          </m:r>
                          <m:sSub>
                            <m:sSubPr>
                              <m:ctrlPr>
                                <a:rPr lang="en-SG" b="0" i="1" smtClean="0">
                                  <a:latin typeface="Cambria Math" panose="02040503050406030204" pitchFamily="18" charset="0"/>
                                </a:rPr>
                              </m:ctrlPr>
                            </m:sSubPr>
                            <m:e>
                              <m:r>
                                <a:rPr lang="en-SG" b="0" i="1" smtClean="0">
                                  <a:latin typeface="Cambria Math" panose="02040503050406030204" pitchFamily="18" charset="0"/>
                                </a:rPr>
                                <m:t>𝑣</m:t>
                              </m:r>
                            </m:e>
                            <m:sub>
                              <m:r>
                                <a:rPr lang="en-SG" b="0" i="1" smtClean="0">
                                  <a:latin typeface="Cambria Math" panose="02040503050406030204" pitchFamily="18" charset="0"/>
                                </a:rPr>
                                <m:t>𝑠</m:t>
                              </m:r>
                            </m:sub>
                          </m:sSub>
                        </m:den>
                      </m:f>
                      <m:r>
                        <a:rPr lang="en-SG" b="0" i="1" smtClean="0">
                          <a:latin typeface="Cambria Math" panose="02040503050406030204" pitchFamily="18" charset="0"/>
                        </a:rPr>
                        <m:t>=200×</m:t>
                      </m:r>
                      <m:f>
                        <m:fPr>
                          <m:ctrlPr>
                            <a:rPr lang="en-SG" b="0" i="1" smtClean="0">
                              <a:latin typeface="Cambria Math" panose="02040503050406030204" pitchFamily="18" charset="0"/>
                            </a:rPr>
                          </m:ctrlPr>
                        </m:fPr>
                        <m:num>
                          <m:f>
                            <m:fPr>
                              <m:ctrlPr>
                                <a:rPr lang="en-SG" b="0" i="1" smtClean="0">
                                  <a:latin typeface="Cambria Math" panose="02040503050406030204" pitchFamily="18" charset="0"/>
                                </a:rPr>
                              </m:ctrlPr>
                            </m:fPr>
                            <m:num>
                              <m:r>
                                <a:rPr lang="en-SG" b="0" i="1" smtClean="0">
                                  <a:latin typeface="Cambria Math" panose="02040503050406030204" pitchFamily="18" charset="0"/>
                                </a:rPr>
                                <m:t>1000</m:t>
                              </m:r>
                            </m:num>
                            <m:den>
                              <m:r>
                                <a:rPr lang="en-SG" b="0" i="1" smtClean="0">
                                  <a:latin typeface="Cambria Math" panose="02040503050406030204" pitchFamily="18" charset="0"/>
                                </a:rPr>
                                <m:t>3</m:t>
                              </m:r>
                            </m:den>
                          </m:f>
                        </m:num>
                        <m:den>
                          <m:f>
                            <m:fPr>
                              <m:ctrlPr>
                                <a:rPr lang="en-SG" b="0" i="1" smtClean="0">
                                  <a:latin typeface="Cambria Math" panose="02040503050406030204" pitchFamily="18" charset="0"/>
                                </a:rPr>
                              </m:ctrlPr>
                            </m:fPr>
                            <m:num>
                              <m:r>
                                <a:rPr lang="en-SG" b="0" i="1" smtClean="0">
                                  <a:latin typeface="Cambria Math" panose="02040503050406030204" pitchFamily="18" charset="0"/>
                                </a:rPr>
                                <m:t>1000</m:t>
                              </m:r>
                            </m:num>
                            <m:den>
                              <m:r>
                                <a:rPr lang="en-SG" b="0" i="1" smtClean="0">
                                  <a:latin typeface="Cambria Math" panose="02040503050406030204" pitchFamily="18" charset="0"/>
                                </a:rPr>
                                <m:t>3</m:t>
                              </m:r>
                            </m:den>
                          </m:f>
                          <m:r>
                            <a:rPr lang="en-SG" b="0" i="1" smtClean="0">
                              <a:latin typeface="Cambria Math" panose="02040503050406030204" pitchFamily="18" charset="0"/>
                            </a:rPr>
                            <m:t>−2</m:t>
                          </m:r>
                          <m:rad>
                            <m:radPr>
                              <m:degHide m:val="on"/>
                              <m:ctrlPr>
                                <a:rPr lang="en-SG" b="0" i="1" smtClean="0">
                                  <a:latin typeface="Cambria Math" panose="02040503050406030204" pitchFamily="18" charset="0"/>
                                </a:rPr>
                              </m:ctrlPr>
                            </m:radPr>
                            <m:deg/>
                            <m:e>
                              <m:r>
                                <a:rPr lang="en-SG" b="0" i="1" smtClean="0">
                                  <a:latin typeface="Cambria Math" panose="02040503050406030204" pitchFamily="18" charset="0"/>
                                </a:rPr>
                                <m:t>25+</m:t>
                              </m:r>
                              <m:f>
                                <m:fPr>
                                  <m:ctrlPr>
                                    <a:rPr lang="en-SG" b="0" i="1" smtClean="0">
                                      <a:latin typeface="Cambria Math" panose="02040503050406030204" pitchFamily="18" charset="0"/>
                                    </a:rPr>
                                  </m:ctrlPr>
                                </m:fPr>
                                <m:num>
                                  <m:r>
                                    <a:rPr lang="en-SG" b="0" i="1" smtClean="0">
                                      <a:latin typeface="Cambria Math" panose="02040503050406030204" pitchFamily="18" charset="0"/>
                                    </a:rPr>
                                    <m:t>32</m:t>
                                  </m:r>
                                  <m:r>
                                    <a:rPr lang="en-SG" b="0" i="1" smtClean="0">
                                      <a:latin typeface="Cambria Math" panose="02040503050406030204" pitchFamily="18" charset="0"/>
                                    </a:rPr>
                                    <m:t>𝜋</m:t>
                                  </m:r>
                                </m:num>
                                <m:den>
                                  <m:r>
                                    <a:rPr lang="en-SG" b="0" i="1" smtClean="0">
                                      <a:latin typeface="Cambria Math" panose="02040503050406030204" pitchFamily="18" charset="0"/>
                                    </a:rPr>
                                    <m:t>3</m:t>
                                  </m:r>
                                </m:den>
                              </m:f>
                            </m:e>
                          </m:rad>
                        </m:den>
                      </m:f>
                      <m:r>
                        <a:rPr lang="en-SG" i="1">
                          <a:latin typeface="Cambria Math" panose="02040503050406030204" pitchFamily="18" charset="0"/>
                        </a:rPr>
                        <m:t>≈20.962</m:t>
                      </m:r>
                    </m:oMath>
                  </m:oMathPara>
                </a14:m>
                <a:endParaRPr lang="en-SG" b="0"/>
              </a:p>
              <a:p>
                <a:endParaRPr lang="en-SG"/>
              </a:p>
              <a:p>
                <a:r>
                  <a:rPr lang="en-SG"/>
                  <a:t>From here, we get the following:</a:t>
                </a:r>
              </a:p>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𝐼</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𝜌</m:t>
                          </m:r>
                          <m:sSup>
                            <m:sSupPr>
                              <m:ctrlPr>
                                <a:rPr lang="en-SG" b="0" i="1" smtClean="0">
                                  <a:latin typeface="Cambria Math" panose="02040503050406030204" pitchFamily="18" charset="0"/>
                                </a:rPr>
                              </m:ctrlPr>
                            </m:sSupPr>
                            <m:e>
                              <m:r>
                                <a:rPr lang="en-SG" b="0" i="1" smtClean="0">
                                  <a:latin typeface="Cambria Math" panose="02040503050406030204" pitchFamily="18" charset="0"/>
                                </a:rPr>
                                <m:t>𝐴</m:t>
                              </m:r>
                            </m:e>
                            <m:sup>
                              <m:r>
                                <a:rPr lang="en-SG" b="0" i="1" smtClean="0">
                                  <a:latin typeface="Cambria Math" panose="02040503050406030204" pitchFamily="18" charset="0"/>
                                </a:rPr>
                                <m:t>2</m:t>
                              </m:r>
                            </m:sup>
                          </m:sSup>
                          <m:sSup>
                            <m:sSupPr>
                              <m:ctrlPr>
                                <a:rPr lang="en-SG" b="0" i="1" smtClean="0">
                                  <a:latin typeface="Cambria Math" panose="02040503050406030204" pitchFamily="18" charset="0"/>
                                </a:rPr>
                              </m:ctrlPr>
                            </m:sSupPr>
                            <m:e>
                              <m:r>
                                <a:rPr lang="en-SG" b="0" i="1" smtClean="0">
                                  <a:latin typeface="Cambria Math" panose="02040503050406030204" pitchFamily="18" charset="0"/>
                                </a:rPr>
                                <m:t>𝜔</m:t>
                              </m:r>
                            </m:e>
                            <m:sup>
                              <m:r>
                                <a:rPr lang="en-SG" b="0" i="1" smtClean="0">
                                  <a:latin typeface="Cambria Math" panose="02040503050406030204" pitchFamily="18" charset="0"/>
                                </a:rPr>
                                <m:t>2</m:t>
                              </m:r>
                            </m:sup>
                          </m:sSup>
                        </m:num>
                        <m:den>
                          <m:r>
                            <a:rPr lang="en-SG" b="0" i="1" smtClean="0">
                              <a:latin typeface="Cambria Math" panose="02040503050406030204" pitchFamily="18" charset="0"/>
                            </a:rPr>
                            <m:t>2</m:t>
                          </m:r>
                        </m:den>
                      </m:f>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1</m:t>
                          </m:r>
                        </m:num>
                        <m:den>
                          <m:r>
                            <a:rPr lang="en-SG" b="0" i="1" smtClean="0">
                              <a:latin typeface="Cambria Math" panose="02040503050406030204" pitchFamily="18" charset="0"/>
                            </a:rPr>
                            <m:t>2</m:t>
                          </m:r>
                        </m:den>
                      </m:f>
                      <m:r>
                        <a:rPr lang="en-SG" b="0" i="1" smtClean="0">
                          <a:latin typeface="Cambria Math" panose="02040503050406030204" pitchFamily="18" charset="0"/>
                        </a:rPr>
                        <m:t>×2040×</m:t>
                      </m:r>
                      <m:sSup>
                        <m:sSupPr>
                          <m:ctrlPr>
                            <a:rPr lang="en-SG" b="0" i="1" smtClean="0">
                              <a:latin typeface="Cambria Math" panose="02040503050406030204" pitchFamily="18" charset="0"/>
                            </a:rPr>
                          </m:ctrlPr>
                        </m:sSupPr>
                        <m:e>
                          <m:r>
                            <a:rPr lang="en-SG" b="0" i="1" smtClean="0">
                              <a:latin typeface="Cambria Math" panose="02040503050406030204" pitchFamily="18" charset="0"/>
                            </a:rPr>
                            <m:t>0.002</m:t>
                          </m:r>
                        </m:e>
                        <m:sup>
                          <m:r>
                            <a:rPr lang="en-SG" b="0" i="1" smtClean="0">
                              <a:latin typeface="Cambria Math" panose="02040503050406030204" pitchFamily="18" charset="0"/>
                            </a:rPr>
                            <m:t>2</m:t>
                          </m:r>
                        </m:sup>
                      </m:sSup>
                      <m:r>
                        <a:rPr lang="en-SG" i="1">
                          <a:latin typeface="Cambria Math" panose="02040503050406030204" pitchFamily="18" charset="0"/>
                        </a:rPr>
                        <m:t>×20.962=0.085525</m:t>
                      </m:r>
                    </m:oMath>
                  </m:oMathPara>
                </a14:m>
                <a:endParaRPr lang="en-SG"/>
              </a:p>
              <a:p>
                <a:r>
                  <a:rPr lang="en-SG"/>
                  <a:t>From here, we use a predefined formula to get the volume in dB,</a:t>
                </a:r>
              </a:p>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𝛽</m:t>
                      </m:r>
                      <m:r>
                        <a:rPr lang="en-SG" b="0" i="1" smtClean="0">
                          <a:latin typeface="Cambria Math" panose="02040503050406030204" pitchFamily="18" charset="0"/>
                        </a:rPr>
                        <m:t>=10</m:t>
                      </m:r>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log</m:t>
                          </m:r>
                        </m:fName>
                        <m:e>
                          <m:d>
                            <m:dPr>
                              <m:ctrlPr>
                                <a:rPr lang="en-SG" b="0" i="1" smtClean="0">
                                  <a:latin typeface="Cambria Math" panose="02040503050406030204" pitchFamily="18" charset="0"/>
                                </a:rPr>
                              </m:ctrlPr>
                            </m:dPr>
                            <m:e>
                              <m:f>
                                <m:fPr>
                                  <m:ctrlPr>
                                    <a:rPr lang="en-SG" b="0" i="1" smtClean="0">
                                      <a:latin typeface="Cambria Math" panose="02040503050406030204" pitchFamily="18" charset="0"/>
                                    </a:rPr>
                                  </m:ctrlPr>
                                </m:fPr>
                                <m:num>
                                  <m:r>
                                    <a:rPr lang="en-SG" b="0" i="1" smtClean="0">
                                      <a:latin typeface="Cambria Math" panose="02040503050406030204" pitchFamily="18" charset="0"/>
                                    </a:rPr>
                                    <m:t>𝐼</m:t>
                                  </m:r>
                                </m:num>
                                <m:den>
                                  <m:sSub>
                                    <m:sSubPr>
                                      <m:ctrlPr>
                                        <a:rPr lang="en-SG" b="0" i="1" smtClean="0">
                                          <a:latin typeface="Cambria Math" panose="02040503050406030204" pitchFamily="18" charset="0"/>
                                        </a:rPr>
                                      </m:ctrlPr>
                                    </m:sSubPr>
                                    <m:e>
                                      <m:r>
                                        <a:rPr lang="en-SG" b="0" i="1" smtClean="0">
                                          <a:latin typeface="Cambria Math" panose="02040503050406030204" pitchFamily="18" charset="0"/>
                                        </a:rPr>
                                        <m:t>𝐼</m:t>
                                      </m:r>
                                    </m:e>
                                    <m:sub>
                                      <m:r>
                                        <a:rPr lang="en-SG" b="0" i="1" smtClean="0">
                                          <a:latin typeface="Cambria Math" panose="02040503050406030204" pitchFamily="18" charset="0"/>
                                        </a:rPr>
                                        <m:t>𝑜</m:t>
                                      </m:r>
                                    </m:sub>
                                  </m:sSub>
                                </m:den>
                              </m:f>
                            </m:e>
                          </m:d>
                          <m:r>
                            <a:rPr lang="en-SG" b="0" i="1" smtClean="0">
                              <a:latin typeface="Cambria Math" panose="02040503050406030204" pitchFamily="18" charset="0"/>
                            </a:rPr>
                            <m:t>=10</m:t>
                          </m:r>
                          <m:func>
                            <m:funcPr>
                              <m:ctrlPr>
                                <a:rPr lang="en-SG" b="0" i="1" smtClean="0">
                                  <a:latin typeface="Cambria Math" panose="02040503050406030204" pitchFamily="18" charset="0"/>
                                </a:rPr>
                              </m:ctrlPr>
                            </m:funcPr>
                            <m:fName>
                              <m:r>
                                <m:rPr>
                                  <m:sty m:val="p"/>
                                </m:rPr>
                                <a:rPr lang="en-SG" b="0" i="0" smtClean="0">
                                  <a:latin typeface="Cambria Math" panose="02040503050406030204" pitchFamily="18" charset="0"/>
                                </a:rPr>
                                <m:t>log</m:t>
                              </m:r>
                            </m:fName>
                            <m:e>
                              <m:d>
                                <m:dPr>
                                  <m:ctrlPr>
                                    <a:rPr lang="en-SG" b="0" i="1" smtClean="0">
                                      <a:latin typeface="Cambria Math" panose="02040503050406030204" pitchFamily="18" charset="0"/>
                                    </a:rPr>
                                  </m:ctrlPr>
                                </m:dPr>
                                <m:e>
                                  <m:f>
                                    <m:fPr>
                                      <m:ctrlPr>
                                        <a:rPr lang="en-SG" b="0" i="1" smtClean="0">
                                          <a:latin typeface="Cambria Math" panose="02040503050406030204" pitchFamily="18" charset="0"/>
                                        </a:rPr>
                                      </m:ctrlPr>
                                    </m:fPr>
                                    <m:num>
                                      <m:r>
                                        <a:rPr lang="en-SG" b="0" i="1" smtClean="0">
                                          <a:latin typeface="Cambria Math" panose="02040503050406030204" pitchFamily="18" charset="0"/>
                                        </a:rPr>
                                        <m:t>0.085525</m:t>
                                      </m:r>
                                    </m:num>
                                    <m:den>
                                      <m:sSup>
                                        <m:sSupPr>
                                          <m:ctrlPr>
                                            <a:rPr lang="en-SG" b="0" i="1" smtClean="0">
                                              <a:latin typeface="Cambria Math" panose="02040503050406030204" pitchFamily="18" charset="0"/>
                                            </a:rPr>
                                          </m:ctrlPr>
                                        </m:sSupPr>
                                        <m:e>
                                          <m:r>
                                            <a:rPr lang="en-SG" b="0" i="1" smtClean="0">
                                              <a:latin typeface="Cambria Math" panose="02040503050406030204" pitchFamily="18" charset="0"/>
                                            </a:rPr>
                                            <m:t>10</m:t>
                                          </m:r>
                                        </m:e>
                                        <m:sup>
                                          <m:r>
                                            <a:rPr lang="en-SG" b="0" i="1" smtClean="0">
                                              <a:latin typeface="Cambria Math" panose="02040503050406030204" pitchFamily="18" charset="0"/>
                                            </a:rPr>
                                            <m:t>−12</m:t>
                                          </m:r>
                                        </m:sup>
                                      </m:sSup>
                                    </m:den>
                                  </m:f>
                                </m:e>
                              </m:d>
                              <m:r>
                                <a:rPr lang="en-SG" b="0" i="1" smtClean="0">
                                  <a:latin typeface="Cambria Math" panose="02040503050406030204" pitchFamily="18" charset="0"/>
                                </a:rPr>
                                <m:t> </m:t>
                              </m:r>
                            </m:e>
                          </m:func>
                        </m:e>
                      </m:func>
                      <m:r>
                        <a:rPr lang="en-SG" i="1">
                          <a:latin typeface="Cambria Math" panose="02040503050406030204" pitchFamily="18" charset="0"/>
                        </a:rPr>
                        <m:t>≈</m:t>
                      </m:r>
                      <m:r>
                        <a:rPr lang="en-SG" b="1" i="1">
                          <a:latin typeface="Cambria Math" panose="02040503050406030204" pitchFamily="18" charset="0"/>
                        </a:rPr>
                        <m:t>𝟐𝟓𝟏</m:t>
                      </m:r>
                      <m:r>
                        <a:rPr lang="en-SG" b="1" i="1">
                          <a:latin typeface="Cambria Math" panose="02040503050406030204" pitchFamily="18" charset="0"/>
                        </a:rPr>
                        <m:t>.</m:t>
                      </m:r>
                      <m:r>
                        <a:rPr lang="en-SG" b="1" i="1">
                          <a:latin typeface="Cambria Math" panose="02040503050406030204" pitchFamily="18" charset="0"/>
                        </a:rPr>
                        <m:t>𝟕</m:t>
                      </m:r>
                      <m:r>
                        <a:rPr lang="en-SG" b="1" i="1" smtClean="0">
                          <a:latin typeface="Cambria Math" panose="02040503050406030204" pitchFamily="18" charset="0"/>
                        </a:rPr>
                        <m:t> </m:t>
                      </m:r>
                      <m:r>
                        <a:rPr lang="en-SG" b="1" i="1">
                          <a:latin typeface="Cambria Math" panose="02040503050406030204" pitchFamily="18" charset="0"/>
                        </a:rPr>
                        <m:t>𝒅𝑩</m:t>
                      </m:r>
                    </m:oMath>
                  </m:oMathPara>
                </a14:m>
                <a:endParaRPr lang="en-SG" b="1"/>
              </a:p>
            </p:txBody>
          </p:sp>
        </mc:Choice>
        <mc:Fallback xmlns="">
          <p:sp>
            <p:nvSpPr>
              <p:cNvPr id="3" name="Content Placeholder 2">
                <a:extLst>
                  <a:ext uri="{FF2B5EF4-FFF2-40B4-BE49-F238E27FC236}">
                    <a16:creationId xmlns:a16="http://schemas.microsoft.com/office/drawing/2014/main" id="{B95FAC96-F0D4-45FB-8B4C-AFEBE9457754}"/>
                  </a:ext>
                </a:extLst>
              </p:cNvPr>
              <p:cNvSpPr>
                <a:spLocks noGrp="1" noRot="1" noChangeAspect="1" noMove="1" noResize="1" noEditPoints="1" noAdjustHandles="1" noChangeArrowheads="1" noChangeShapeType="1" noTextEdit="1"/>
              </p:cNvSpPr>
              <p:nvPr>
                <p:ph idx="1"/>
              </p:nvPr>
            </p:nvSpPr>
            <p:spPr>
              <a:xfrm>
                <a:off x="478971" y="997132"/>
                <a:ext cx="11430000" cy="3433354"/>
              </a:xfrm>
              <a:blipFill>
                <a:blip r:embed="rId2"/>
                <a:stretch>
                  <a:fillRect l="-427" b="-42451"/>
                </a:stretch>
              </a:blipFill>
            </p:spPr>
            <p:txBody>
              <a:bodyPr/>
              <a:lstStyle/>
              <a:p>
                <a:r>
                  <a:rPr lang="en-US">
                    <a:noFill/>
                  </a:rPr>
                  <a:t> </a:t>
                </a:r>
              </a:p>
            </p:txBody>
          </p:sp>
        </mc:Fallback>
      </mc:AlternateContent>
    </p:spTree>
    <p:extLst>
      <p:ext uri="{BB962C8B-B14F-4D97-AF65-F5344CB8AC3E}">
        <p14:creationId xmlns:p14="http://schemas.microsoft.com/office/powerpoint/2010/main" val="345065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B9FE-761A-46F1-B16C-CA905E2B5047}"/>
              </a:ext>
            </a:extLst>
          </p:cNvPr>
          <p:cNvSpPr>
            <a:spLocks noGrp="1"/>
          </p:cNvSpPr>
          <p:nvPr>
            <p:ph type="title"/>
          </p:nvPr>
        </p:nvSpPr>
        <p:spPr>
          <a:xfrm>
            <a:off x="1028700" y="723900"/>
            <a:ext cx="10134600" cy="680357"/>
          </a:xfrm>
        </p:spPr>
        <p:txBody>
          <a:bodyPr/>
          <a:lstStyle/>
          <a:p>
            <a:r>
              <a:rPr lang="en-SG">
                <a:solidFill>
                  <a:schemeClr val="bg2"/>
                </a:solidFill>
              </a:rPr>
              <a:t>Redshift and Blueshift</a:t>
            </a:r>
          </a:p>
        </p:txBody>
      </p:sp>
      <p:sp>
        <p:nvSpPr>
          <p:cNvPr id="3" name="Content Placeholder 2">
            <a:extLst>
              <a:ext uri="{FF2B5EF4-FFF2-40B4-BE49-F238E27FC236}">
                <a16:creationId xmlns:a16="http://schemas.microsoft.com/office/drawing/2014/main" id="{31D1AA6D-C00F-4424-9FB4-D4F6CA02CB9E}"/>
              </a:ext>
            </a:extLst>
          </p:cNvPr>
          <p:cNvSpPr>
            <a:spLocks noGrp="1"/>
          </p:cNvSpPr>
          <p:nvPr>
            <p:ph idx="1"/>
          </p:nvPr>
        </p:nvSpPr>
        <p:spPr>
          <a:xfrm>
            <a:off x="1028700" y="1404257"/>
            <a:ext cx="5883729" cy="5206882"/>
          </a:xfrm>
        </p:spPr>
        <p:txBody>
          <a:bodyPr/>
          <a:lstStyle/>
          <a:p>
            <a:pPr marL="342900" indent="-342900">
              <a:buFont typeface="Arial" panose="020B0604020202020204" pitchFamily="34" charset="0"/>
              <a:buChar char="•"/>
            </a:pPr>
            <a:r>
              <a:rPr lang="en-SG">
                <a:solidFill>
                  <a:schemeClr val="bg2"/>
                </a:solidFill>
              </a:rPr>
              <a:t>When observing light, we often encounter </a:t>
            </a:r>
            <a:r>
              <a:rPr lang="en-SG" b="1">
                <a:solidFill>
                  <a:schemeClr val="bg2"/>
                </a:solidFill>
              </a:rPr>
              <a:t>redshift</a:t>
            </a:r>
            <a:r>
              <a:rPr lang="en-SG">
                <a:solidFill>
                  <a:schemeClr val="bg2"/>
                </a:solidFill>
              </a:rPr>
              <a:t> and </a:t>
            </a:r>
            <a:r>
              <a:rPr lang="en-SG" b="1">
                <a:solidFill>
                  <a:schemeClr val="bg2"/>
                </a:solidFill>
              </a:rPr>
              <a:t>blueshift</a:t>
            </a:r>
            <a:r>
              <a:rPr lang="en-SG">
                <a:solidFill>
                  <a:schemeClr val="bg2"/>
                </a:solidFill>
              </a:rPr>
              <a:t> based on the movement of the DSO relative to the observer</a:t>
            </a:r>
          </a:p>
          <a:p>
            <a:pPr marL="342900" indent="-342900">
              <a:buFont typeface="Arial" panose="020B0604020202020204" pitchFamily="34" charset="0"/>
              <a:buChar char="•"/>
            </a:pPr>
            <a:r>
              <a:rPr lang="en-SG">
                <a:solidFill>
                  <a:schemeClr val="bg2"/>
                </a:solidFill>
              </a:rPr>
              <a:t>DSO moves </a:t>
            </a:r>
            <a:r>
              <a:rPr lang="en-SG">
                <a:solidFill>
                  <a:schemeClr val="bg2"/>
                </a:solidFill>
                <a:sym typeface="Wingdings" panose="05000000000000000000" pitchFamily="2" charset="2"/>
              </a:rPr>
              <a:t> Doppler Shift  Frequency Changes  Wavelength Changes  Colour of Light Changes</a:t>
            </a:r>
          </a:p>
          <a:p>
            <a:pPr marL="342900" indent="-342900">
              <a:buFont typeface="Arial" panose="020B0604020202020204" pitchFamily="34" charset="0"/>
              <a:buChar char="•"/>
            </a:pPr>
            <a:r>
              <a:rPr lang="en-SG">
                <a:solidFill>
                  <a:schemeClr val="bg2"/>
                </a:solidFill>
                <a:sym typeface="Wingdings" panose="05000000000000000000" pitchFamily="2" charset="2"/>
              </a:rPr>
              <a:t>This is observed in the form of absorption and emission spectra being shifted.</a:t>
            </a:r>
          </a:p>
          <a:p>
            <a:pPr marL="342900" indent="-342900">
              <a:buFont typeface="Arial" panose="020B0604020202020204" pitchFamily="34" charset="0"/>
              <a:buChar char="•"/>
            </a:pPr>
            <a:r>
              <a:rPr lang="en-SG">
                <a:solidFill>
                  <a:schemeClr val="bg2"/>
                </a:solidFill>
                <a:sym typeface="Wingdings" panose="05000000000000000000" pitchFamily="2" charset="2"/>
              </a:rPr>
              <a:t>Source moving away  Wavelength Increases  Redshift</a:t>
            </a:r>
          </a:p>
          <a:p>
            <a:pPr marL="342900" indent="-342900">
              <a:buFont typeface="Arial" panose="020B0604020202020204" pitchFamily="34" charset="0"/>
              <a:buChar char="•"/>
            </a:pPr>
            <a:r>
              <a:rPr lang="en-SG">
                <a:solidFill>
                  <a:schemeClr val="bg2"/>
                </a:solidFill>
                <a:sym typeface="Wingdings" panose="05000000000000000000" pitchFamily="2" charset="2"/>
              </a:rPr>
              <a:t>Source moving closer  Wavelength Decreases  Blueshift</a:t>
            </a:r>
            <a:endParaRPr lang="en-SG">
              <a:solidFill>
                <a:schemeClr val="bg2"/>
              </a:solidFill>
            </a:endParaRPr>
          </a:p>
        </p:txBody>
      </p:sp>
      <p:pic>
        <p:nvPicPr>
          <p:cNvPr id="12296" name="Picture 8" descr="What does red shift blue shift have to do with the big bang? | Socratic">
            <a:extLst>
              <a:ext uri="{FF2B5EF4-FFF2-40B4-BE49-F238E27FC236}">
                <a16:creationId xmlns:a16="http://schemas.microsoft.com/office/drawing/2014/main" id="{DC97BFE3-0D20-423F-80AD-F8A5EB6CB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3605" y="3429000"/>
            <a:ext cx="4887484" cy="31821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65A3398-5A34-42BE-9B44-E335C8319E97}"/>
                  </a:ext>
                </a:extLst>
              </p:cNvPr>
              <p:cNvSpPr txBox="1"/>
              <p:nvPr/>
            </p:nvSpPr>
            <p:spPr>
              <a:xfrm>
                <a:off x="7093605" y="1507653"/>
                <a:ext cx="4804481" cy="111068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SG" sz="3200" b="0" i="1" smtClean="0">
                          <a:solidFill>
                            <a:schemeClr val="bg2"/>
                          </a:solidFill>
                          <a:latin typeface="Cambria Math" panose="02040503050406030204" pitchFamily="18" charset="0"/>
                        </a:rPr>
                        <m:t>𝑧</m:t>
                      </m:r>
                      <m:r>
                        <a:rPr lang="en-SG" sz="3200" b="0" i="1" smtClean="0">
                          <a:solidFill>
                            <a:schemeClr val="bg2"/>
                          </a:solidFill>
                          <a:latin typeface="Cambria Math" panose="02040503050406030204" pitchFamily="18" charset="0"/>
                        </a:rPr>
                        <m:t>=</m:t>
                      </m:r>
                      <m:f>
                        <m:fPr>
                          <m:ctrlPr>
                            <a:rPr lang="en-SG" sz="3200" b="0" i="1" smtClean="0">
                              <a:solidFill>
                                <a:schemeClr val="bg2"/>
                              </a:solidFill>
                              <a:latin typeface="Cambria Math" panose="02040503050406030204" pitchFamily="18" charset="0"/>
                            </a:rPr>
                          </m:ctrlPr>
                        </m:fPr>
                        <m:num>
                          <m:sSub>
                            <m:sSubPr>
                              <m:ctrlPr>
                                <a:rPr lang="en-SG" sz="3200" b="0" i="1" smtClean="0">
                                  <a:solidFill>
                                    <a:schemeClr val="bg2"/>
                                  </a:solidFill>
                                  <a:latin typeface="Cambria Math" panose="02040503050406030204" pitchFamily="18" charset="0"/>
                                </a:rPr>
                              </m:ctrlPr>
                            </m:sSubPr>
                            <m:e>
                              <m:r>
                                <a:rPr lang="en-SG" sz="3200" b="0" i="1" smtClean="0">
                                  <a:solidFill>
                                    <a:schemeClr val="bg2"/>
                                  </a:solidFill>
                                  <a:latin typeface="Cambria Math" panose="02040503050406030204" pitchFamily="18" charset="0"/>
                                </a:rPr>
                                <m:t>𝜆</m:t>
                              </m:r>
                            </m:e>
                            <m:sub>
                              <m:r>
                                <a:rPr lang="en-SG" sz="3200" b="0" i="1" smtClean="0">
                                  <a:solidFill>
                                    <a:schemeClr val="bg2"/>
                                  </a:solidFill>
                                  <a:latin typeface="Cambria Math" panose="02040503050406030204" pitchFamily="18" charset="0"/>
                                </a:rPr>
                                <m:t>𝑜𝑏𝑠𝑒𝑟𝑣𝑒𝑑</m:t>
                              </m:r>
                            </m:sub>
                          </m:sSub>
                          <m:r>
                            <a:rPr lang="en-SG" sz="3200" b="0" i="1" smtClean="0">
                              <a:solidFill>
                                <a:schemeClr val="bg2"/>
                              </a:solidFill>
                              <a:latin typeface="Cambria Math" panose="02040503050406030204" pitchFamily="18" charset="0"/>
                            </a:rPr>
                            <m:t>−</m:t>
                          </m:r>
                          <m:sSub>
                            <m:sSubPr>
                              <m:ctrlPr>
                                <a:rPr lang="en-SG" sz="3200" b="0" i="1" smtClean="0">
                                  <a:solidFill>
                                    <a:schemeClr val="bg2"/>
                                  </a:solidFill>
                                  <a:latin typeface="Cambria Math" panose="02040503050406030204" pitchFamily="18" charset="0"/>
                                </a:rPr>
                              </m:ctrlPr>
                            </m:sSubPr>
                            <m:e>
                              <m:r>
                                <a:rPr lang="en-SG" sz="3200" b="0" i="1" smtClean="0">
                                  <a:solidFill>
                                    <a:schemeClr val="bg2"/>
                                  </a:solidFill>
                                  <a:latin typeface="Cambria Math" panose="02040503050406030204" pitchFamily="18" charset="0"/>
                                </a:rPr>
                                <m:t>𝜆</m:t>
                              </m:r>
                            </m:e>
                            <m:sub>
                              <m:r>
                                <a:rPr lang="en-SG" sz="3200" b="0" i="1" smtClean="0">
                                  <a:solidFill>
                                    <a:schemeClr val="bg2"/>
                                  </a:solidFill>
                                  <a:latin typeface="Cambria Math" panose="02040503050406030204" pitchFamily="18" charset="0"/>
                                </a:rPr>
                                <m:t>𝑒𝑚𝑖𝑡𝑡𝑒𝑑</m:t>
                              </m:r>
                            </m:sub>
                          </m:sSub>
                        </m:num>
                        <m:den>
                          <m:sSub>
                            <m:sSubPr>
                              <m:ctrlPr>
                                <a:rPr lang="en-SG" sz="3200" b="0" i="1" smtClean="0">
                                  <a:solidFill>
                                    <a:schemeClr val="bg2"/>
                                  </a:solidFill>
                                  <a:latin typeface="Cambria Math" panose="02040503050406030204" pitchFamily="18" charset="0"/>
                                </a:rPr>
                              </m:ctrlPr>
                            </m:sSubPr>
                            <m:e>
                              <m:r>
                                <a:rPr lang="en-SG" sz="3200" b="0" i="1" smtClean="0">
                                  <a:solidFill>
                                    <a:schemeClr val="bg2"/>
                                  </a:solidFill>
                                  <a:latin typeface="Cambria Math" panose="02040503050406030204" pitchFamily="18" charset="0"/>
                                </a:rPr>
                                <m:t>𝜆</m:t>
                              </m:r>
                            </m:e>
                            <m:sub>
                              <m:r>
                                <a:rPr lang="en-SG" sz="3200" b="0" i="1" smtClean="0">
                                  <a:solidFill>
                                    <a:schemeClr val="bg2"/>
                                  </a:solidFill>
                                  <a:latin typeface="Cambria Math" panose="02040503050406030204" pitchFamily="18" charset="0"/>
                                </a:rPr>
                                <m:t>𝑒𝑚𝑖𝑡𝑡𝑒𝑑</m:t>
                              </m:r>
                            </m:sub>
                          </m:sSub>
                        </m:den>
                      </m:f>
                    </m:oMath>
                  </m:oMathPara>
                </a14:m>
                <a:endParaRPr lang="en-SG" sz="3200">
                  <a:solidFill>
                    <a:schemeClr val="bg2"/>
                  </a:solidFill>
                </a:endParaRPr>
              </a:p>
            </p:txBody>
          </p:sp>
        </mc:Choice>
        <mc:Fallback xmlns="">
          <p:sp>
            <p:nvSpPr>
              <p:cNvPr id="42" name="TextBox 41">
                <a:extLst>
                  <a:ext uri="{FF2B5EF4-FFF2-40B4-BE49-F238E27FC236}">
                    <a16:creationId xmlns:a16="http://schemas.microsoft.com/office/drawing/2014/main" id="{C65A3398-5A34-42BE-9B44-E335C8319E97}"/>
                  </a:ext>
                </a:extLst>
              </p:cNvPr>
              <p:cNvSpPr txBox="1">
                <a:spLocks noRot="1" noChangeAspect="1" noMove="1" noResize="1" noEditPoints="1" noAdjustHandles="1" noChangeArrowheads="1" noChangeShapeType="1" noTextEdit="1"/>
              </p:cNvSpPr>
              <p:nvPr/>
            </p:nvSpPr>
            <p:spPr>
              <a:xfrm>
                <a:off x="7093605" y="1507653"/>
                <a:ext cx="4804481" cy="111068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7812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42" presetClass="entr" presetSubtype="0" fill="hold" nodeType="withEffect">
                                  <p:stCondLst>
                                    <p:cond delay="0"/>
                                  </p:stCondLst>
                                  <p:childTnLst>
                                    <p:set>
                                      <p:cBhvr>
                                        <p:cTn id="24" dur="1" fill="hold">
                                          <p:stCondLst>
                                            <p:cond delay="0"/>
                                          </p:stCondLst>
                                        </p:cTn>
                                        <p:tgtEl>
                                          <p:spTgt spid="12296"/>
                                        </p:tgtEl>
                                        <p:attrNameLst>
                                          <p:attrName>style.visibility</p:attrName>
                                        </p:attrNameLst>
                                      </p:cBhvr>
                                      <p:to>
                                        <p:strVal val="visible"/>
                                      </p:to>
                                    </p:set>
                                    <p:animEffect transition="in" filter="fade">
                                      <p:cBhvr>
                                        <p:cTn id="25" dur="1000"/>
                                        <p:tgtEl>
                                          <p:spTgt spid="12296"/>
                                        </p:tgtEl>
                                      </p:cBhvr>
                                    </p:animEffect>
                                    <p:anim calcmode="lin" valueType="num">
                                      <p:cBhvr>
                                        <p:cTn id="26" dur="1000" fill="hold"/>
                                        <p:tgtEl>
                                          <p:spTgt spid="12296"/>
                                        </p:tgtEl>
                                        <p:attrNameLst>
                                          <p:attrName>ppt_x</p:attrName>
                                        </p:attrNameLst>
                                      </p:cBhvr>
                                      <p:tavLst>
                                        <p:tav tm="0">
                                          <p:val>
                                            <p:strVal val="#ppt_x"/>
                                          </p:val>
                                        </p:tav>
                                        <p:tav tm="100000">
                                          <p:val>
                                            <p:strVal val="#ppt_x"/>
                                          </p:val>
                                        </p:tav>
                                      </p:tavLst>
                                    </p:anim>
                                    <p:anim calcmode="lin" valueType="num">
                                      <p:cBhvr>
                                        <p:cTn id="27" dur="1000" fill="hold"/>
                                        <p:tgtEl>
                                          <p:spTgt spid="12296"/>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EA94-E485-4A66-BB52-12FB191296D9}"/>
              </a:ext>
            </a:extLst>
          </p:cNvPr>
          <p:cNvSpPr>
            <a:spLocks noGrp="1"/>
          </p:cNvSpPr>
          <p:nvPr>
            <p:ph type="title"/>
          </p:nvPr>
        </p:nvSpPr>
        <p:spPr>
          <a:xfrm>
            <a:off x="1028700" y="403225"/>
            <a:ext cx="10134600" cy="647700"/>
          </a:xfrm>
        </p:spPr>
        <p:txBody>
          <a:bodyPr/>
          <a:lstStyle/>
          <a:p>
            <a:r>
              <a:rPr lang="en-SG"/>
              <a:t>Relativistic Doppler Effect and Redshift</a:t>
            </a:r>
          </a:p>
        </p:txBody>
      </p:sp>
      <p:pic>
        <p:nvPicPr>
          <p:cNvPr id="4" name="Online Media 3" title="How Relativity Redshifts Light - The Relativistic Doppler Shift">
            <a:hlinkClick r:id="" action="ppaction://media"/>
            <a:extLst>
              <a:ext uri="{FF2B5EF4-FFF2-40B4-BE49-F238E27FC236}">
                <a16:creationId xmlns:a16="http://schemas.microsoft.com/office/drawing/2014/main" id="{53485862-EA39-487D-9F3F-93F652AEA4DF}"/>
              </a:ext>
            </a:extLst>
          </p:cNvPr>
          <p:cNvPicPr>
            <a:picLocks noGrp="1" noRot="1" noChangeAspect="1"/>
          </p:cNvPicPr>
          <p:nvPr>
            <p:ph idx="1"/>
            <a:videoFile r:link="rId1"/>
          </p:nvPr>
        </p:nvPicPr>
        <p:blipFill>
          <a:blip r:embed="rId4"/>
          <a:stretch>
            <a:fillRect/>
          </a:stretch>
        </p:blipFill>
        <p:spPr>
          <a:xfrm>
            <a:off x="152400" y="1052863"/>
            <a:ext cx="11919857" cy="5725762"/>
          </a:xfrm>
          <a:prstGeom prst="rect">
            <a:avLst/>
          </a:prstGeom>
        </p:spPr>
      </p:pic>
    </p:spTree>
    <p:extLst>
      <p:ext uri="{BB962C8B-B14F-4D97-AF65-F5344CB8AC3E}">
        <p14:creationId xmlns:p14="http://schemas.microsoft.com/office/powerpoint/2010/main" val="315862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4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5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52" name="Rectangle 5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53" name="Straight Connector 5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66" name="Rectangle 5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Massive Planeten, die einen hellen Raum umkreisen">
            <a:extLst>
              <a:ext uri="{FF2B5EF4-FFF2-40B4-BE49-F238E27FC236}">
                <a16:creationId xmlns:a16="http://schemas.microsoft.com/office/drawing/2014/main" id="{159AFC3C-EE20-4A83-ADBD-9F376404F14D}"/>
              </a:ext>
            </a:extLst>
          </p:cNvPr>
          <p:cNvPicPr>
            <a:picLocks noChangeAspect="1"/>
          </p:cNvPicPr>
          <p:nvPr/>
        </p:nvPicPr>
        <p:blipFill rotWithShape="1">
          <a:blip r:embed="rId2">
            <a:alphaModFix/>
          </a:blip>
          <a:srcRect/>
          <a:stretch/>
        </p:blipFill>
        <p:spPr>
          <a:xfrm>
            <a:off x="20" y="10"/>
            <a:ext cx="12191980" cy="6857989"/>
          </a:xfrm>
          <a:prstGeom prst="rect">
            <a:avLst/>
          </a:prstGeom>
        </p:spPr>
      </p:pic>
      <p:sp>
        <p:nvSpPr>
          <p:cNvPr id="67" name="Rectangle 5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6AA08E7-A364-4FA9-84A2-20C2C75B8BF8}"/>
              </a:ext>
            </a:extLst>
          </p:cNvPr>
          <p:cNvSpPr>
            <a:spLocks noGrp="1"/>
          </p:cNvSpPr>
          <p:nvPr>
            <p:ph type="title"/>
          </p:nvPr>
        </p:nvSpPr>
        <p:spPr>
          <a:xfrm>
            <a:off x="2455401" y="1066800"/>
            <a:ext cx="7272408" cy="2646795"/>
          </a:xfrm>
        </p:spPr>
        <p:txBody>
          <a:bodyPr vert="horz" lIns="91440" tIns="45720" rIns="91440" bIns="45720" rtlCol="0" anchor="b">
            <a:normAutofit/>
          </a:bodyPr>
          <a:lstStyle/>
          <a:p>
            <a:pPr>
              <a:lnSpc>
                <a:spcPct val="110000"/>
              </a:lnSpc>
            </a:pPr>
            <a:r>
              <a:rPr lang="en-US" sz="2800" kern="1200" cap="all" spc="390" baseline="0">
                <a:solidFill>
                  <a:srgbClr val="FFFFFF"/>
                </a:solidFill>
                <a:latin typeface="+mj-lt"/>
                <a:ea typeface="+mj-ea"/>
                <a:cs typeface="+mj-cs"/>
              </a:rPr>
              <a:t>Doppler Spectroscopy: Hunting for Exoplanets</a:t>
            </a:r>
          </a:p>
        </p:txBody>
      </p:sp>
      <p:sp>
        <p:nvSpPr>
          <p:cNvPr id="5" name="Text Placeholder 4">
            <a:extLst>
              <a:ext uri="{FF2B5EF4-FFF2-40B4-BE49-F238E27FC236}">
                <a16:creationId xmlns:a16="http://schemas.microsoft.com/office/drawing/2014/main" id="{C4A60F71-80ED-4283-8B6D-DFF8D07C2EF1}"/>
              </a:ext>
            </a:extLst>
          </p:cNvPr>
          <p:cNvSpPr>
            <a:spLocks noGrp="1"/>
          </p:cNvSpPr>
          <p:nvPr>
            <p:ph type="body" idx="1"/>
          </p:nvPr>
        </p:nvSpPr>
        <p:spPr>
          <a:xfrm>
            <a:off x="3558988" y="4876803"/>
            <a:ext cx="5074022" cy="1257295"/>
          </a:xfrm>
        </p:spPr>
        <p:txBody>
          <a:bodyPr vert="horz" lIns="91440" tIns="45720" rIns="91440" bIns="45720" rtlCol="0" anchor="t">
            <a:normAutofit/>
          </a:bodyPr>
          <a:lstStyle/>
          <a:p>
            <a:pPr>
              <a:lnSpc>
                <a:spcPct val="90000"/>
              </a:lnSpc>
            </a:pPr>
            <a:r>
              <a:rPr lang="en-US">
                <a:solidFill>
                  <a:srgbClr val="FFFFFF"/>
                </a:solidFill>
              </a:rPr>
              <a:t>3.1    Radial Velocity Proposition</a:t>
            </a:r>
          </a:p>
          <a:p>
            <a:pPr>
              <a:lnSpc>
                <a:spcPct val="90000"/>
              </a:lnSpc>
            </a:pPr>
            <a:r>
              <a:rPr lang="en-US">
                <a:solidFill>
                  <a:srgbClr val="FFFFFF"/>
                </a:solidFill>
              </a:rPr>
              <a:t>3.2    Gravitational Wobble</a:t>
            </a:r>
          </a:p>
          <a:p>
            <a:pPr>
              <a:lnSpc>
                <a:spcPct val="90000"/>
              </a:lnSpc>
            </a:pPr>
            <a:r>
              <a:rPr lang="en-US">
                <a:solidFill>
                  <a:srgbClr val="FFFFFF"/>
                </a:solidFill>
              </a:rPr>
              <a:t>3.3    The Doppler Shift</a:t>
            </a:r>
          </a:p>
        </p:txBody>
      </p:sp>
      <p:grpSp>
        <p:nvGrpSpPr>
          <p:cNvPr id="68" name="Group 59">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61" name="Rectangle 60">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62" name="Straight Connector 61">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82468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6BFBF7-41AE-4F75-BB11-B41B37A5920D}"/>
              </a:ext>
            </a:extLst>
          </p:cNvPr>
          <p:cNvSpPr>
            <a:spLocks noGrp="1"/>
          </p:cNvSpPr>
          <p:nvPr>
            <p:ph type="title"/>
          </p:nvPr>
        </p:nvSpPr>
        <p:spPr/>
        <p:txBody>
          <a:bodyPr/>
          <a:lstStyle/>
          <a:p>
            <a:r>
              <a:rPr lang="en-SG"/>
              <a:t>Waves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96798A8-1761-4543-8B2A-775AD3A02C8C}"/>
                  </a:ext>
                </a:extLst>
              </p:cNvPr>
              <p:cNvSpPr>
                <a:spLocks noGrp="1"/>
              </p:cNvSpPr>
              <p:nvPr>
                <p:ph idx="1"/>
              </p:nvPr>
            </p:nvSpPr>
            <p:spPr/>
            <p:txBody>
              <a:bodyPr/>
              <a:lstStyle/>
              <a:p>
                <a:pPr marL="342900" indent="-342900">
                  <a:buFont typeface="Arial" panose="020B0604020202020204" pitchFamily="34" charset="0"/>
                  <a:buChar char="•"/>
                </a:pPr>
                <a:r>
                  <a:rPr lang="en-SG"/>
                  <a:t>Essentially governed by a central equation as follows:</a:t>
                </a:r>
              </a:p>
              <a:p>
                <a:pPr algn="ct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𝜓</m:t>
                      </m:r>
                      <m:d>
                        <m:dPr>
                          <m:ctrlPr>
                            <a:rPr lang="en-SG" b="0" i="1" smtClean="0">
                              <a:latin typeface="Cambria Math" panose="02040503050406030204" pitchFamily="18" charset="0"/>
                            </a:rPr>
                          </m:ctrlPr>
                        </m:dPr>
                        <m:e>
                          <m:r>
                            <a:rPr lang="en-SG" b="0" i="1" smtClean="0">
                              <a:latin typeface="Cambria Math" panose="02040503050406030204" pitchFamily="18" charset="0"/>
                            </a:rPr>
                            <m:t>𝑥</m:t>
                          </m:r>
                          <m:r>
                            <a:rPr lang="en-SG" b="0" i="1" smtClean="0">
                              <a:latin typeface="Cambria Math" panose="02040503050406030204" pitchFamily="18" charset="0"/>
                            </a:rPr>
                            <m:t>,</m:t>
                          </m:r>
                          <m:r>
                            <a:rPr lang="en-SG" b="0" i="1" smtClean="0">
                              <a:latin typeface="Cambria Math" panose="02040503050406030204" pitchFamily="18" charset="0"/>
                            </a:rPr>
                            <m:t>𝑡</m:t>
                          </m:r>
                        </m:e>
                      </m:d>
                      <m:r>
                        <a:rPr lang="en-SG" b="0" i="1" smtClean="0">
                          <a:latin typeface="Cambria Math" panose="02040503050406030204" pitchFamily="18" charset="0"/>
                        </a:rPr>
                        <m:t>=</m:t>
                      </m:r>
                      <m:r>
                        <a:rPr lang="en-SG" b="0" i="1" smtClean="0">
                          <a:latin typeface="Cambria Math" panose="02040503050406030204" pitchFamily="18" charset="0"/>
                        </a:rPr>
                        <m:t>𝐴</m:t>
                      </m:r>
                      <m:r>
                        <a:rPr lang="en-SG" b="0" i="1" smtClean="0">
                          <a:latin typeface="Cambria Math" panose="02040503050406030204" pitchFamily="18" charset="0"/>
                        </a:rPr>
                        <m:t> </m:t>
                      </m:r>
                      <m:r>
                        <m:rPr>
                          <m:sty m:val="p"/>
                        </m:rPr>
                        <a:rPr lang="en-SG" b="0" i="1" smtClean="0">
                          <a:latin typeface="Cambria Math" panose="02040503050406030204" pitchFamily="18" charset="0"/>
                        </a:rPr>
                        <m:t>cos</m:t>
                      </m:r>
                      <m:r>
                        <a:rPr lang="en-SG" b="0" i="1" smtClean="0">
                          <a:latin typeface="Cambria Math" panose="02040503050406030204" pitchFamily="18" charset="0"/>
                        </a:rPr>
                        <m:t>(</m:t>
                      </m:r>
                      <m:r>
                        <a:rPr lang="en-SG" b="0" i="1" smtClean="0">
                          <a:latin typeface="Cambria Math" panose="02040503050406030204" pitchFamily="18" charset="0"/>
                        </a:rPr>
                        <m:t>𝑘𝑥</m:t>
                      </m:r>
                      <m:r>
                        <a:rPr lang="en-SG" b="0" i="1" smtClean="0">
                          <a:latin typeface="Cambria Math" panose="02040503050406030204" pitchFamily="18" charset="0"/>
                        </a:rPr>
                        <m:t>−</m:t>
                      </m:r>
                      <m:r>
                        <a:rPr lang="en-SG" b="0" i="1" smtClean="0">
                          <a:latin typeface="Cambria Math" panose="02040503050406030204" pitchFamily="18" charset="0"/>
                        </a:rPr>
                        <m:t>𝜔</m:t>
                      </m:r>
                      <m:r>
                        <a:rPr lang="en-SG" b="0" i="1" smtClean="0">
                          <a:latin typeface="Cambria Math" panose="02040503050406030204" pitchFamily="18" charset="0"/>
                        </a:rPr>
                        <m:t>𝑡</m:t>
                      </m:r>
                      <m:r>
                        <a:rPr lang="en-SG" b="0" i="1" smtClean="0">
                          <a:latin typeface="Cambria Math" panose="02040503050406030204" pitchFamily="18" charset="0"/>
                        </a:rPr>
                        <m:t>+</m:t>
                      </m:r>
                      <m:r>
                        <a:rPr lang="en-SG" b="0" i="1" smtClean="0">
                          <a:latin typeface="Cambria Math" panose="02040503050406030204" pitchFamily="18" charset="0"/>
                        </a:rPr>
                        <m:t>𝜙</m:t>
                      </m:r>
                      <m:r>
                        <a:rPr lang="en-SG" b="0" i="1" smtClean="0">
                          <a:latin typeface="Cambria Math" panose="02040503050406030204" pitchFamily="18" charset="0"/>
                        </a:rPr>
                        <m:t>)</m:t>
                      </m:r>
                    </m:oMath>
                  </m:oMathPara>
                </a14:m>
                <a:endParaRPr lang="en-SG"/>
              </a:p>
              <a:p>
                <a:pPr marL="342900" indent="-342900">
                  <a:buFont typeface="Arial" panose="020B0604020202020204" pitchFamily="34" charset="0"/>
                  <a:buChar char="•"/>
                </a:pPr>
                <a:r>
                  <a:rPr lang="en-SG"/>
                  <a:t>Wherein the following definitions apply:</a:t>
                </a:r>
              </a:p>
              <a:p>
                <a:pPr marL="617220" lvl="1" indent="-342900"/>
                <a:r>
                  <a:rPr lang="en-SG"/>
                  <a:t>Wave Number, </a:t>
                </a:r>
                <a14:m>
                  <m:oMath xmlns:m="http://schemas.openxmlformats.org/officeDocument/2006/math">
                    <m:r>
                      <a:rPr lang="en-SG" b="0" i="1" smtClean="0">
                        <a:latin typeface="Cambria Math" panose="02040503050406030204" pitchFamily="18" charset="0"/>
                      </a:rPr>
                      <m:t>𝑘</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𝜋</m:t>
                        </m:r>
                      </m:num>
                      <m:den>
                        <m:r>
                          <a:rPr lang="en-SG" b="0" i="1" smtClean="0">
                            <a:latin typeface="Cambria Math" panose="02040503050406030204" pitchFamily="18" charset="0"/>
                          </a:rPr>
                          <m:t>𝜆</m:t>
                        </m:r>
                      </m:den>
                    </m:f>
                  </m:oMath>
                </a14:m>
                <a:endParaRPr lang="en-SG"/>
              </a:p>
              <a:p>
                <a:pPr marL="617220" lvl="1" indent="-342900"/>
                <a:r>
                  <a:rPr lang="en-SG"/>
                  <a:t>Angular Frequency, </a:t>
                </a:r>
                <a14:m>
                  <m:oMath xmlns:m="http://schemas.openxmlformats.org/officeDocument/2006/math">
                    <m:r>
                      <a:rPr lang="en-SG" b="0" i="1" smtClean="0">
                        <a:latin typeface="Cambria Math" panose="02040503050406030204" pitchFamily="18" charset="0"/>
                      </a:rPr>
                      <m:t>𝜔</m:t>
                    </m:r>
                    <m:r>
                      <a:rPr lang="en-SG" b="0" i="1" smtClean="0">
                        <a:latin typeface="Cambria Math" panose="02040503050406030204" pitchFamily="18" charset="0"/>
                      </a:rPr>
                      <m:t>=</m:t>
                    </m:r>
                    <m:f>
                      <m:fPr>
                        <m:ctrlPr>
                          <a:rPr lang="en-SG" b="0" i="1" smtClean="0">
                            <a:latin typeface="Cambria Math" panose="02040503050406030204" pitchFamily="18" charset="0"/>
                          </a:rPr>
                        </m:ctrlPr>
                      </m:fPr>
                      <m:num>
                        <m:r>
                          <a:rPr lang="en-SG" b="0" i="1" smtClean="0">
                            <a:latin typeface="Cambria Math" panose="02040503050406030204" pitchFamily="18" charset="0"/>
                          </a:rPr>
                          <m:t>2</m:t>
                        </m:r>
                        <m:r>
                          <a:rPr lang="en-SG" b="0" i="1" smtClean="0">
                            <a:latin typeface="Cambria Math" panose="02040503050406030204" pitchFamily="18" charset="0"/>
                          </a:rPr>
                          <m:t>𝜋</m:t>
                        </m:r>
                      </m:num>
                      <m:den>
                        <m:r>
                          <a:rPr lang="en-SG" b="0" i="1" smtClean="0">
                            <a:latin typeface="Cambria Math" panose="02040503050406030204" pitchFamily="18" charset="0"/>
                          </a:rPr>
                          <m:t>𝑇</m:t>
                        </m:r>
                      </m:den>
                    </m:f>
                    <m:r>
                      <a:rPr lang="en-SG" b="0" i="1" smtClean="0">
                        <a:latin typeface="Cambria Math" panose="02040503050406030204" pitchFamily="18" charset="0"/>
                      </a:rPr>
                      <m:t>=2</m:t>
                    </m:r>
                    <m:r>
                      <a:rPr lang="en-SG" b="0" i="1" smtClean="0">
                        <a:latin typeface="Cambria Math" panose="02040503050406030204" pitchFamily="18" charset="0"/>
                      </a:rPr>
                      <m:t>𝜋</m:t>
                    </m:r>
                    <m:r>
                      <a:rPr lang="en-SG" b="0" i="1" smtClean="0">
                        <a:latin typeface="Cambria Math" panose="02040503050406030204" pitchFamily="18" charset="0"/>
                      </a:rPr>
                      <m:t>𝑓</m:t>
                    </m:r>
                  </m:oMath>
                </a14:m>
                <a:endParaRPr lang="en-SG"/>
              </a:p>
              <a:p>
                <a:pPr marL="342900" indent="-342900">
                  <a:buFont typeface="Arial" panose="020B0604020202020204" pitchFamily="34" charset="0"/>
                  <a:buChar char="•"/>
                </a:pPr>
                <a:r>
                  <a:rPr lang="en-SG"/>
                  <a:t>Dictates Orthogonal Displacement of Medium as Wave Traverses Through It</a:t>
                </a:r>
              </a:p>
            </p:txBody>
          </p:sp>
        </mc:Choice>
        <mc:Fallback xmlns="">
          <p:sp>
            <p:nvSpPr>
              <p:cNvPr id="5" name="Content Placeholder 4">
                <a:extLst>
                  <a:ext uri="{FF2B5EF4-FFF2-40B4-BE49-F238E27FC236}">
                    <a16:creationId xmlns:a16="http://schemas.microsoft.com/office/drawing/2014/main" id="{596798A8-1761-4543-8B2A-775AD3A02C8C}"/>
                  </a:ext>
                </a:extLst>
              </p:cNvPr>
              <p:cNvSpPr>
                <a:spLocks noGrp="1" noRot="1" noChangeAspect="1" noMove="1" noResize="1" noEditPoints="1" noAdjustHandles="1" noChangeArrowheads="1" noChangeShapeType="1" noTextEdit="1"/>
              </p:cNvSpPr>
              <p:nvPr>
                <p:ph idx="1"/>
              </p:nvPr>
            </p:nvSpPr>
            <p:spPr>
              <a:blipFill>
                <a:blip r:embed="rId2"/>
                <a:stretch>
                  <a:fillRect l="-361"/>
                </a:stretch>
              </a:blipFill>
            </p:spPr>
            <p:txBody>
              <a:bodyPr/>
              <a:lstStyle/>
              <a:p>
                <a:r>
                  <a:rPr lang="en-US">
                    <a:noFill/>
                  </a:rPr>
                  <a:t> </a:t>
                </a:r>
              </a:p>
            </p:txBody>
          </p:sp>
        </mc:Fallback>
      </mc:AlternateContent>
    </p:spTree>
    <p:extLst>
      <p:ext uri="{BB962C8B-B14F-4D97-AF65-F5344CB8AC3E}">
        <p14:creationId xmlns:p14="http://schemas.microsoft.com/office/powerpoint/2010/main" val="19322070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EB16BA-FF70-412D-8BD2-61506D8714DF}"/>
              </a:ext>
            </a:extLst>
          </p:cNvPr>
          <p:cNvSpPr>
            <a:spLocks noGrp="1"/>
          </p:cNvSpPr>
          <p:nvPr>
            <p:ph type="title"/>
          </p:nvPr>
        </p:nvSpPr>
        <p:spPr>
          <a:xfrm>
            <a:off x="426027" y="365661"/>
            <a:ext cx="10134600" cy="739140"/>
          </a:xfrm>
        </p:spPr>
        <p:txBody>
          <a:bodyPr/>
          <a:lstStyle/>
          <a:p>
            <a:r>
              <a:rPr lang="en-SG">
                <a:solidFill>
                  <a:schemeClr val="bg2"/>
                </a:solidFill>
              </a:rPr>
              <a:t>Stellar Wobble</a:t>
            </a:r>
          </a:p>
        </p:txBody>
      </p:sp>
      <p:sp>
        <p:nvSpPr>
          <p:cNvPr id="5" name="Content Placeholder 4">
            <a:extLst>
              <a:ext uri="{FF2B5EF4-FFF2-40B4-BE49-F238E27FC236}">
                <a16:creationId xmlns:a16="http://schemas.microsoft.com/office/drawing/2014/main" id="{32C13E7D-F54A-4D96-B0C5-10970D855CF6}"/>
              </a:ext>
            </a:extLst>
          </p:cNvPr>
          <p:cNvSpPr>
            <a:spLocks noGrp="1"/>
          </p:cNvSpPr>
          <p:nvPr>
            <p:ph idx="1"/>
          </p:nvPr>
        </p:nvSpPr>
        <p:spPr>
          <a:xfrm>
            <a:off x="519544" y="1104801"/>
            <a:ext cx="3917799" cy="2751612"/>
          </a:xfrm>
        </p:spPr>
        <p:txBody>
          <a:bodyPr/>
          <a:lstStyle/>
          <a:p>
            <a:pPr marL="342900" indent="-342900">
              <a:buFont typeface="Arial" panose="020B0604020202020204" pitchFamily="34" charset="0"/>
              <a:buChar char="•"/>
            </a:pPr>
            <a:r>
              <a:rPr lang="en-SG">
                <a:solidFill>
                  <a:schemeClr val="bg2"/>
                </a:solidFill>
              </a:rPr>
              <a:t>In orbit, planet and star orbit about fixed centre of mass (conserved angular momentum)</a:t>
            </a:r>
          </a:p>
          <a:p>
            <a:pPr marL="342900" indent="-342900">
              <a:buFont typeface="Arial" panose="020B0604020202020204" pitchFamily="34" charset="0"/>
              <a:buChar char="•"/>
            </a:pPr>
            <a:r>
              <a:rPr lang="en-SG">
                <a:solidFill>
                  <a:schemeClr val="bg2"/>
                </a:solidFill>
              </a:rPr>
              <a:t>Usually this fixed centre of mass is very close to the star, hence the star only rotates about a small orbit.</a:t>
            </a:r>
          </a:p>
          <a:p>
            <a:pPr marL="342900" indent="-342900">
              <a:buFont typeface="Arial" panose="020B0604020202020204" pitchFamily="34" charset="0"/>
              <a:buChar char="•"/>
            </a:pPr>
            <a:r>
              <a:rPr lang="en-SG">
                <a:solidFill>
                  <a:schemeClr val="bg2"/>
                </a:solidFill>
              </a:rPr>
              <a:t>Star moves slightly closer and further to us (Stellar Wobble)</a:t>
            </a:r>
          </a:p>
          <a:p>
            <a:pPr marL="342900" indent="-342900">
              <a:buFont typeface="Arial" panose="020B0604020202020204" pitchFamily="34" charset="0"/>
              <a:buChar char="•"/>
            </a:pPr>
            <a:r>
              <a:rPr lang="en-SG">
                <a:solidFill>
                  <a:schemeClr val="bg2"/>
                </a:solidFill>
              </a:rPr>
              <a:t>Doppler Shift (slight variation in spectral lines)</a:t>
            </a:r>
          </a:p>
        </p:txBody>
      </p:sp>
      <p:pic>
        <p:nvPicPr>
          <p:cNvPr id="2" name="Online Media 1" title="Radial Velocity: Watching for Wobble (Animation)">
            <a:hlinkClick r:id="" action="ppaction://media"/>
            <a:extLst>
              <a:ext uri="{FF2B5EF4-FFF2-40B4-BE49-F238E27FC236}">
                <a16:creationId xmlns:a16="http://schemas.microsoft.com/office/drawing/2014/main" id="{EB807196-8601-446D-855D-FEC2E5593739}"/>
              </a:ext>
            </a:extLst>
          </p:cNvPr>
          <p:cNvPicPr>
            <a:picLocks noRot="1" noChangeAspect="1"/>
          </p:cNvPicPr>
          <p:nvPr>
            <a:videoFile r:link="rId1"/>
          </p:nvPr>
        </p:nvPicPr>
        <p:blipFill>
          <a:blip r:embed="rId3"/>
          <a:stretch>
            <a:fillRect/>
          </a:stretch>
        </p:blipFill>
        <p:spPr>
          <a:xfrm>
            <a:off x="7038365" y="3856413"/>
            <a:ext cx="4982763" cy="2849187"/>
          </a:xfrm>
          <a:prstGeom prst="rect">
            <a:avLst/>
          </a:prstGeom>
          <a:ln>
            <a:noFill/>
          </a:ln>
        </p:spPr>
      </p:pic>
      <p:pic>
        <p:nvPicPr>
          <p:cNvPr id="1026" name="Picture 2" descr="Saturn-Sized Exoplanet Discovered by the Gravitational “Wobble” in the  Small, Cool Star It Orbits">
            <a:extLst>
              <a:ext uri="{FF2B5EF4-FFF2-40B4-BE49-F238E27FC236}">
                <a16:creationId xmlns:a16="http://schemas.microsoft.com/office/drawing/2014/main" id="{A11C4DE9-F19F-49B1-9F2D-6D1F429C1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6832" y="152400"/>
            <a:ext cx="3054296" cy="1717796"/>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of Radial Velocity method">
            <a:extLst>
              <a:ext uri="{FF2B5EF4-FFF2-40B4-BE49-F238E27FC236}">
                <a16:creationId xmlns:a16="http://schemas.microsoft.com/office/drawing/2014/main" id="{49CF205F-D3DA-4A1E-B0BB-63F1775CE0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6" name="AutoShape 6" descr="Image of Radial Velocity method">
            <a:extLst>
              <a:ext uri="{FF2B5EF4-FFF2-40B4-BE49-F238E27FC236}">
                <a16:creationId xmlns:a16="http://schemas.microsoft.com/office/drawing/2014/main" id="{9A0981DD-A614-4E76-9651-125E8CA5DAAC}"/>
              </a:ext>
            </a:extLst>
          </p:cNvPr>
          <p:cNvSpPr>
            <a:spLocks noChangeAspect="1" noChangeArrowheads="1"/>
          </p:cNvSpPr>
          <p:nvPr/>
        </p:nvSpPr>
        <p:spPr bwMode="auto">
          <a:xfrm>
            <a:off x="4824154" y="2713757"/>
            <a:ext cx="131362" cy="1313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1032" name="Picture 8" descr="Image of Radial Velocity method">
            <a:extLst>
              <a:ext uri="{FF2B5EF4-FFF2-40B4-BE49-F238E27FC236}">
                <a16:creationId xmlns:a16="http://schemas.microsoft.com/office/drawing/2014/main" id="{6000F822-FE1E-4A59-92EA-08EE7F037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5516" y="1536154"/>
            <a:ext cx="3315424" cy="2486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86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randombar(horizontal)">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1032"/>
                                        </p:tgtEl>
                                        <p:attrNameLst>
                                          <p:attrName>style.visibility</p:attrName>
                                        </p:attrNameLst>
                                      </p:cBhvr>
                                      <p:to>
                                        <p:strVal val="visible"/>
                                      </p:to>
                                    </p:set>
                                    <p:anim calcmode="lin" valueType="num">
                                      <p:cBhvr>
                                        <p:cTn id="36" dur="1000" fill="hold"/>
                                        <p:tgtEl>
                                          <p:spTgt spid="1032"/>
                                        </p:tgtEl>
                                        <p:attrNameLst>
                                          <p:attrName>ppt_w</p:attrName>
                                        </p:attrNameLst>
                                      </p:cBhvr>
                                      <p:tavLst>
                                        <p:tav tm="0">
                                          <p:val>
                                            <p:fltVal val="0"/>
                                          </p:val>
                                        </p:tav>
                                        <p:tav tm="100000">
                                          <p:val>
                                            <p:strVal val="#ppt_w"/>
                                          </p:val>
                                        </p:tav>
                                      </p:tavLst>
                                    </p:anim>
                                    <p:anim calcmode="lin" valueType="num">
                                      <p:cBhvr>
                                        <p:cTn id="37" dur="1000" fill="hold"/>
                                        <p:tgtEl>
                                          <p:spTgt spid="1032"/>
                                        </p:tgtEl>
                                        <p:attrNameLst>
                                          <p:attrName>ppt_h</p:attrName>
                                        </p:attrNameLst>
                                      </p:cBhvr>
                                      <p:tavLst>
                                        <p:tav tm="0">
                                          <p:val>
                                            <p:fltVal val="0"/>
                                          </p:val>
                                        </p:tav>
                                        <p:tav tm="100000">
                                          <p:val>
                                            <p:strVal val="#ppt_h"/>
                                          </p:val>
                                        </p:tav>
                                      </p:tavLst>
                                    </p:anim>
                                    <p:anim calcmode="lin" valueType="num">
                                      <p:cBhvr>
                                        <p:cTn id="38" dur="1000" fill="hold"/>
                                        <p:tgtEl>
                                          <p:spTgt spid="1032"/>
                                        </p:tgtEl>
                                        <p:attrNameLst>
                                          <p:attrName>style.rotation</p:attrName>
                                        </p:attrNameLst>
                                      </p:cBhvr>
                                      <p:tavLst>
                                        <p:tav tm="0">
                                          <p:val>
                                            <p:fltVal val="90"/>
                                          </p:val>
                                        </p:tav>
                                        <p:tav tm="100000">
                                          <p:val>
                                            <p:fltVal val="0"/>
                                          </p:val>
                                        </p:tav>
                                      </p:tavLst>
                                    </p:anim>
                                    <p:animEffect transition="in" filter="fade">
                                      <p:cBhvr>
                                        <p:cTn id="39" dur="1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2"/>
                </p:tgtEl>
              </p:cMediaNode>
            </p:video>
            <p:seq concurrent="1" nextAc="seek">
              <p:cTn id="41" restart="whenNotActive" fill="hold" evtFilter="cancelBubble" nodeType="interactiveSeq">
                <p:stCondLst>
                  <p:cond evt="onClick" delay="0">
                    <p:tgtEl>
                      <p:spTgt spid="2"/>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6" descr="Satellite dish and sparkling night sky">
            <a:extLst>
              <a:ext uri="{FF2B5EF4-FFF2-40B4-BE49-F238E27FC236}">
                <a16:creationId xmlns:a16="http://schemas.microsoft.com/office/drawing/2014/main" id="{E4F5C6B9-B0D5-4374-9EA7-1EAF60C0D97B}"/>
              </a:ext>
            </a:extLst>
          </p:cNvPr>
          <p:cNvPicPr>
            <a:picLocks noChangeAspect="1"/>
          </p:cNvPicPr>
          <p:nvPr/>
        </p:nvPicPr>
        <p:blipFill rotWithShape="1">
          <a:blip r:embed="rId2">
            <a:alphaModFix/>
          </a:blip>
          <a:srcRect/>
          <a:stretch/>
        </p:blipFill>
        <p:spPr>
          <a:xfrm>
            <a:off x="-1" y="1"/>
            <a:ext cx="12192001" cy="6857999"/>
          </a:xfrm>
          <a:prstGeom prst="rect">
            <a:avLst/>
          </a:prstGeom>
        </p:spPr>
      </p:pic>
      <p:sp>
        <p:nvSpPr>
          <p:cNvPr id="24" name="Rectangle 2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F4D081C-3273-4C09-A87C-E4B90AEA9ED0}"/>
              </a:ext>
            </a:extLst>
          </p:cNvPr>
          <p:cNvSpPr>
            <a:spLocks noGrp="1"/>
          </p:cNvSpPr>
          <p:nvPr>
            <p:ph type="ctrTitle"/>
          </p:nvPr>
        </p:nvSpPr>
        <p:spPr>
          <a:xfrm>
            <a:off x="2455401" y="1066800"/>
            <a:ext cx="7272408" cy="2646795"/>
          </a:xfrm>
        </p:spPr>
        <p:txBody>
          <a:bodyPr anchor="b">
            <a:normAutofit/>
          </a:bodyPr>
          <a:lstStyle/>
          <a:p>
            <a:r>
              <a:rPr lang="en-SG">
                <a:solidFill>
                  <a:srgbClr val="FFFFFF"/>
                </a:solidFill>
                <a:latin typeface="Georgia Pro Cond Light" panose="02040306050405020303" pitchFamily="18" charset="0"/>
              </a:rPr>
              <a:t>This marks The End Of This Presentation.</a:t>
            </a:r>
          </a:p>
        </p:txBody>
      </p:sp>
      <p:sp>
        <p:nvSpPr>
          <p:cNvPr id="5" name="Subtitle 4">
            <a:extLst>
              <a:ext uri="{FF2B5EF4-FFF2-40B4-BE49-F238E27FC236}">
                <a16:creationId xmlns:a16="http://schemas.microsoft.com/office/drawing/2014/main" id="{C94E519C-E961-40EF-9FAC-EB0929ED0EBE}"/>
              </a:ext>
            </a:extLst>
          </p:cNvPr>
          <p:cNvSpPr>
            <a:spLocks noGrp="1"/>
          </p:cNvSpPr>
          <p:nvPr>
            <p:ph type="subTitle" idx="1"/>
          </p:nvPr>
        </p:nvSpPr>
        <p:spPr>
          <a:xfrm>
            <a:off x="3558988" y="4876803"/>
            <a:ext cx="5074022" cy="1257295"/>
          </a:xfrm>
        </p:spPr>
        <p:txBody>
          <a:bodyPr anchor="t">
            <a:normAutofit/>
          </a:bodyPr>
          <a:lstStyle/>
          <a:p>
            <a:r>
              <a:rPr lang="en-SG">
                <a:solidFill>
                  <a:srgbClr val="FFFFFF"/>
                </a:solidFill>
              </a:rPr>
              <a:t>Thank you for listening to the Astronomy Senior Club Theory Session. We hope to get more content to you soon.</a:t>
            </a:r>
          </a:p>
        </p:txBody>
      </p:sp>
      <p:grpSp>
        <p:nvGrpSpPr>
          <p:cNvPr id="25" name="Group 29">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27" name="Rectangle 30">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2" name="Straight Connector 31">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4677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5">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27">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9">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7606"/>
            <a:ext cx="1188651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39E42C-6511-4B1E-859E-3546A42007A0}"/>
              </a:ext>
            </a:extLst>
          </p:cNvPr>
          <p:cNvSpPr>
            <a:spLocks noGrp="1"/>
          </p:cNvSpPr>
          <p:nvPr>
            <p:ph type="title"/>
          </p:nvPr>
        </p:nvSpPr>
        <p:spPr>
          <a:xfrm>
            <a:off x="1305986" y="723901"/>
            <a:ext cx="6068314" cy="1288884"/>
          </a:xfrm>
        </p:spPr>
        <p:txBody>
          <a:bodyPr anchor="b">
            <a:normAutofit/>
          </a:bodyPr>
          <a:lstStyle/>
          <a:p>
            <a:pPr algn="ctr"/>
            <a:r>
              <a:rPr lang="en-SG"/>
              <a:t>Waves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9EBBA-40B9-48B3-9EEF-33C67B7D777E}"/>
                  </a:ext>
                </a:extLst>
              </p:cNvPr>
              <p:cNvSpPr>
                <a:spLocks noGrp="1"/>
              </p:cNvSpPr>
              <p:nvPr>
                <p:ph idx="1"/>
              </p:nvPr>
            </p:nvSpPr>
            <p:spPr>
              <a:xfrm>
                <a:off x="572646" y="2460460"/>
                <a:ext cx="7092324" cy="3876073"/>
              </a:xfrm>
            </p:spPr>
            <p:txBody>
              <a:bodyPr anchor="t">
                <a:normAutofit/>
              </a:bodyPr>
              <a:lstStyle/>
              <a:p>
                <a:pPr marL="342900" indent="-342900">
                  <a:lnSpc>
                    <a:spcPct val="110000"/>
                  </a:lnSpc>
                  <a:buFont typeface="Arial" panose="020B0604020202020204" pitchFamily="34" charset="0"/>
                  <a:buChar char="•"/>
                </a:pPr>
                <a:r>
                  <a:rPr lang="en-SG"/>
                  <a:t>Wave Velocity: </a:t>
                </a:r>
                <a14:m>
                  <m:oMath xmlns:m="http://schemas.openxmlformats.org/officeDocument/2006/math">
                    <m:r>
                      <a:rPr lang="en-SG" b="0" i="1" smtClean="0">
                        <a:latin typeface="Cambria Math" panose="02040503050406030204" pitchFamily="18" charset="0"/>
                      </a:rPr>
                      <m:t>𝑣</m:t>
                    </m:r>
                    <m:r>
                      <a:rPr lang="en-SG" b="0" i="1" smtClean="0">
                        <a:latin typeface="Cambria Math" panose="02040503050406030204" pitchFamily="18" charset="0"/>
                      </a:rPr>
                      <m:t>= </m:t>
                    </m:r>
                    <m:f>
                      <m:fPr>
                        <m:ctrlPr>
                          <a:rPr lang="en-SG" b="0" i="1" smtClean="0">
                            <a:latin typeface="Cambria Math" panose="02040503050406030204" pitchFamily="18" charset="0"/>
                          </a:rPr>
                        </m:ctrlPr>
                      </m:fPr>
                      <m:num>
                        <m:r>
                          <a:rPr lang="en-SG" b="0" i="1" smtClean="0">
                            <a:latin typeface="Cambria Math" panose="02040503050406030204" pitchFamily="18" charset="0"/>
                          </a:rPr>
                          <m:t>𝜆</m:t>
                        </m:r>
                      </m:num>
                      <m:den>
                        <m:r>
                          <a:rPr lang="en-SG" b="0" i="1" smtClean="0">
                            <a:latin typeface="Cambria Math" panose="02040503050406030204" pitchFamily="18" charset="0"/>
                          </a:rPr>
                          <m:t>𝑇</m:t>
                        </m:r>
                      </m:den>
                    </m:f>
                    <m:r>
                      <a:rPr lang="en-SG" b="0" i="1" smtClean="0">
                        <a:latin typeface="Cambria Math" panose="02040503050406030204" pitchFamily="18" charset="0"/>
                      </a:rPr>
                      <m:t>=</m:t>
                    </m:r>
                    <m:r>
                      <a:rPr lang="en-SG" b="0" i="1" smtClean="0">
                        <a:latin typeface="Cambria Math" panose="02040503050406030204" pitchFamily="18" charset="0"/>
                      </a:rPr>
                      <m:t>𝑓</m:t>
                    </m:r>
                    <m:r>
                      <a:rPr lang="en-SG" b="0" i="1" smtClean="0">
                        <a:latin typeface="Cambria Math" panose="02040503050406030204" pitchFamily="18" charset="0"/>
                      </a:rPr>
                      <m:t>𝜆</m:t>
                    </m:r>
                  </m:oMath>
                </a14:m>
                <a:endParaRPr lang="en-SG"/>
              </a:p>
              <a:p>
                <a:pPr marL="342900" indent="-342900">
                  <a:lnSpc>
                    <a:spcPct val="110000"/>
                  </a:lnSpc>
                  <a:buFont typeface="Arial" panose="020B0604020202020204" pitchFamily="34" charset="0"/>
                  <a:buChar char="•"/>
                </a:pPr>
                <a:r>
                  <a:rPr lang="en-SG"/>
                  <a:t>Always facing in the direction of motion of wave</a:t>
                </a:r>
              </a:p>
              <a:p>
                <a:pPr marL="342900" indent="-342900">
                  <a:lnSpc>
                    <a:spcPct val="110000"/>
                  </a:lnSpc>
                  <a:buFont typeface="Arial" panose="020B0604020202020204" pitchFamily="34" charset="0"/>
                  <a:buChar char="•"/>
                </a:pPr>
                <a:r>
                  <a:rPr lang="en-SG"/>
                  <a:t>Can be viewed for having complexity (i.e. existing in the Argand plane)</a:t>
                </a:r>
              </a:p>
              <a:p>
                <a:pPr marL="342900" indent="-342900">
                  <a:lnSpc>
                    <a:spcPct val="110000"/>
                  </a:lnSpc>
                  <a:buFont typeface="Arial" panose="020B0604020202020204" pitchFamily="34" charset="0"/>
                  <a:buChar char="•"/>
                </a:pPr>
                <a:r>
                  <a:rPr lang="en-SG"/>
                  <a:t>Given diagram can be flattened to give sin/cos curve.</a:t>
                </a:r>
              </a:p>
              <a:p>
                <a:pPr marL="342900" indent="-342900">
                  <a:lnSpc>
                    <a:spcPct val="110000"/>
                  </a:lnSpc>
                  <a:buFont typeface="Arial" panose="020B0604020202020204" pitchFamily="34" charset="0"/>
                  <a:buChar char="•"/>
                </a:pPr>
                <a:r>
                  <a:rPr lang="en-SG"/>
                  <a:t>Wave Equation transforms into:</a:t>
                </a:r>
              </a:p>
              <a:p>
                <a:pPr>
                  <a:lnSpc>
                    <a:spcPct val="110000"/>
                  </a:lnSpc>
                </a:pPr>
                <a14:m>
                  <m:oMathPara xmlns:m="http://schemas.openxmlformats.org/officeDocument/2006/math">
                    <m:oMathParaPr>
                      <m:jc m:val="centerGroup"/>
                    </m:oMathParaPr>
                    <m:oMath xmlns:m="http://schemas.openxmlformats.org/officeDocument/2006/math">
                      <m:r>
                        <m:rPr>
                          <m:sty m:val="p"/>
                        </m:rPr>
                        <a:rPr lang="en-SG" sz="2400" b="0" i="0" smtClean="0">
                          <a:latin typeface="Cambria Math" panose="02040503050406030204" pitchFamily="18" charset="0"/>
                        </a:rPr>
                        <m:t>Ψ</m:t>
                      </m:r>
                      <m:d>
                        <m:dPr>
                          <m:ctrlPr>
                            <a:rPr lang="en-SG" sz="2400" b="0" i="1" smtClean="0">
                              <a:latin typeface="Cambria Math" panose="02040503050406030204" pitchFamily="18" charset="0"/>
                            </a:rPr>
                          </m:ctrlPr>
                        </m:dPr>
                        <m:e>
                          <m:r>
                            <a:rPr lang="en-SG" sz="2400" b="0" i="1" smtClean="0">
                              <a:latin typeface="Cambria Math" panose="02040503050406030204" pitchFamily="18" charset="0"/>
                            </a:rPr>
                            <m:t>𝑥</m:t>
                          </m:r>
                          <m:r>
                            <a:rPr lang="en-SG" sz="2400" b="0" i="1" smtClean="0">
                              <a:latin typeface="Cambria Math" panose="02040503050406030204" pitchFamily="18" charset="0"/>
                            </a:rPr>
                            <m:t>, </m:t>
                          </m:r>
                          <m:r>
                            <a:rPr lang="en-SG" sz="2400" b="0" i="1" smtClean="0">
                              <a:latin typeface="Cambria Math" panose="02040503050406030204" pitchFamily="18" charset="0"/>
                            </a:rPr>
                            <m:t>𝑡</m:t>
                          </m:r>
                        </m:e>
                      </m:d>
                      <m:r>
                        <a:rPr lang="en-SG" sz="2400" b="0" i="1" smtClean="0">
                          <a:latin typeface="Cambria Math" panose="02040503050406030204" pitchFamily="18" charset="0"/>
                        </a:rPr>
                        <m:t>=</m:t>
                      </m:r>
                      <m:r>
                        <a:rPr lang="en-SG" sz="2400" b="0" i="1" smtClean="0">
                          <a:latin typeface="Cambria Math" panose="02040503050406030204" pitchFamily="18" charset="0"/>
                        </a:rPr>
                        <m:t>𝐴</m:t>
                      </m:r>
                      <m:sSup>
                        <m:sSupPr>
                          <m:ctrlPr>
                            <a:rPr lang="en-SG" sz="2400" b="0" i="1" smtClean="0">
                              <a:latin typeface="Cambria Math" panose="02040503050406030204" pitchFamily="18" charset="0"/>
                            </a:rPr>
                          </m:ctrlPr>
                        </m:sSupPr>
                        <m:e>
                          <m:r>
                            <a:rPr lang="en-SG" sz="2400" b="0" i="1" smtClean="0">
                              <a:latin typeface="Cambria Math" panose="02040503050406030204" pitchFamily="18" charset="0"/>
                            </a:rPr>
                            <m:t>𝑒</m:t>
                          </m:r>
                        </m:e>
                        <m:sup>
                          <m:r>
                            <a:rPr lang="en-SG" sz="2400" b="0" i="1" smtClean="0">
                              <a:latin typeface="Cambria Math" panose="02040503050406030204" pitchFamily="18" charset="0"/>
                            </a:rPr>
                            <m:t>𝑖</m:t>
                          </m:r>
                          <m:r>
                            <a:rPr lang="en-SG" sz="2400" b="0" i="1" smtClean="0">
                              <a:latin typeface="Cambria Math" panose="02040503050406030204" pitchFamily="18" charset="0"/>
                            </a:rPr>
                            <m:t>(</m:t>
                          </m:r>
                          <m:r>
                            <a:rPr lang="en-SG" sz="2400" b="0" i="1" smtClean="0">
                              <a:latin typeface="Cambria Math" panose="02040503050406030204" pitchFamily="18" charset="0"/>
                            </a:rPr>
                            <m:t>𝑘𝑥</m:t>
                          </m:r>
                          <m:r>
                            <a:rPr lang="en-SG" sz="2400" b="0" i="1" smtClean="0">
                              <a:latin typeface="Cambria Math" panose="02040503050406030204" pitchFamily="18" charset="0"/>
                            </a:rPr>
                            <m:t>−</m:t>
                          </m:r>
                          <m:r>
                            <a:rPr lang="en-SG" sz="2400" b="0" i="1" smtClean="0">
                              <a:latin typeface="Cambria Math" panose="02040503050406030204" pitchFamily="18" charset="0"/>
                            </a:rPr>
                            <m:t>𝜔</m:t>
                          </m:r>
                          <m:r>
                            <a:rPr lang="en-SG" sz="2400" b="0" i="1" smtClean="0">
                              <a:latin typeface="Cambria Math" panose="02040503050406030204" pitchFamily="18" charset="0"/>
                            </a:rPr>
                            <m:t>𝑡</m:t>
                          </m:r>
                          <m:r>
                            <a:rPr lang="en-SG" sz="2400" b="0" i="1" smtClean="0">
                              <a:latin typeface="Cambria Math" panose="02040503050406030204" pitchFamily="18" charset="0"/>
                            </a:rPr>
                            <m:t>)</m:t>
                          </m:r>
                        </m:sup>
                      </m:sSup>
                    </m:oMath>
                  </m:oMathPara>
                </a14:m>
                <a:endParaRPr lang="en-SG"/>
              </a:p>
              <a:p>
                <a:pPr marL="342900" indent="-342900">
                  <a:lnSpc>
                    <a:spcPct val="110000"/>
                  </a:lnSpc>
                  <a:buFont typeface="Arial" panose="020B0604020202020204" pitchFamily="34" charset="0"/>
                  <a:buChar char="•"/>
                </a:pPr>
                <a:r>
                  <a:rPr lang="en-SG"/>
                  <a:t>This is a phasor representation, so it’s quite helpful</a:t>
                </a:r>
              </a:p>
            </p:txBody>
          </p:sp>
        </mc:Choice>
        <mc:Fallback xmlns="">
          <p:sp>
            <p:nvSpPr>
              <p:cNvPr id="3" name="Content Placeholder 2">
                <a:extLst>
                  <a:ext uri="{FF2B5EF4-FFF2-40B4-BE49-F238E27FC236}">
                    <a16:creationId xmlns:a16="http://schemas.microsoft.com/office/drawing/2014/main" id="{D819EBBA-40B9-48B3-9EEF-33C67B7D777E}"/>
                  </a:ext>
                </a:extLst>
              </p:cNvPr>
              <p:cNvSpPr>
                <a:spLocks noGrp="1" noRot="1" noChangeAspect="1" noMove="1" noResize="1" noEditPoints="1" noAdjustHandles="1" noChangeArrowheads="1" noChangeShapeType="1" noTextEdit="1"/>
              </p:cNvSpPr>
              <p:nvPr>
                <p:ph idx="1"/>
              </p:nvPr>
            </p:nvSpPr>
            <p:spPr>
              <a:xfrm>
                <a:off x="572646" y="2460460"/>
                <a:ext cx="7092324" cy="3876073"/>
              </a:xfrm>
              <a:blipFill>
                <a:blip r:embed="rId2"/>
                <a:stretch>
                  <a:fillRect l="-516"/>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B55D3A0D-14B9-4431-B7CD-0F1344488873}"/>
              </a:ext>
            </a:extLst>
          </p:cNvPr>
          <p:cNvPicPr>
            <a:picLocks noChangeAspect="1"/>
          </p:cNvPicPr>
          <p:nvPr/>
        </p:nvPicPr>
        <p:blipFill rotWithShape="1">
          <a:blip r:embed="rId3"/>
          <a:srcRect r="3008" b="1"/>
          <a:stretch/>
        </p:blipFill>
        <p:spPr>
          <a:xfrm>
            <a:off x="7944414" y="457200"/>
            <a:ext cx="3674940" cy="3267897"/>
          </a:xfrm>
          <a:prstGeom prst="rect">
            <a:avLst/>
          </a:prstGeom>
        </p:spPr>
      </p:pic>
      <p:pic>
        <p:nvPicPr>
          <p:cNvPr id="7" name="Picture 6" descr="Diagram&#10;&#10;Description automatically generated">
            <a:extLst>
              <a:ext uri="{FF2B5EF4-FFF2-40B4-BE49-F238E27FC236}">
                <a16:creationId xmlns:a16="http://schemas.microsoft.com/office/drawing/2014/main" id="{209C3436-8B74-4081-89CC-E9FAC383089F}"/>
              </a:ext>
            </a:extLst>
          </p:cNvPr>
          <p:cNvPicPr>
            <a:picLocks noChangeAspect="1"/>
          </p:cNvPicPr>
          <p:nvPr/>
        </p:nvPicPr>
        <p:blipFill rotWithShape="1">
          <a:blip r:embed="rId4">
            <a:alphaModFix/>
          </a:blip>
          <a:srcRect l="5437" r="18656" b="1"/>
          <a:stretch/>
        </p:blipFill>
        <p:spPr>
          <a:xfrm>
            <a:off x="8084535" y="3505035"/>
            <a:ext cx="3413823" cy="3035702"/>
          </a:xfrm>
          <a:prstGeom prst="rect">
            <a:avLst/>
          </a:prstGeom>
        </p:spPr>
      </p:pic>
      <p:grpSp>
        <p:nvGrpSpPr>
          <p:cNvPr id="40" name="Group 31">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06401" y="2320171"/>
            <a:ext cx="867485" cy="115439"/>
            <a:chOff x="8910933" y="1861308"/>
            <a:chExt cx="867485" cy="115439"/>
          </a:xfrm>
        </p:grpSpPr>
        <p:sp>
          <p:nvSpPr>
            <p:cNvPr id="41" name="Rectangle 32">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34" name="Straight Connector 33">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29095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par>
                          <p:cTn id="18" fill="hold">
                            <p:stCondLst>
                              <p:cond delay="500"/>
                            </p:stCondLst>
                            <p:childTnLst>
                              <p:par>
                                <p:cTn id="19" presetID="42"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9EF46-D21A-4C8E-BE60-C82DD93EE41E}"/>
              </a:ext>
            </a:extLst>
          </p:cNvPr>
          <p:cNvSpPr>
            <a:spLocks noGrp="1"/>
          </p:cNvSpPr>
          <p:nvPr>
            <p:ph type="title"/>
          </p:nvPr>
        </p:nvSpPr>
        <p:spPr/>
        <p:txBody>
          <a:bodyPr/>
          <a:lstStyle/>
          <a:p>
            <a:r>
              <a:rPr lang="en-SG"/>
              <a:t>Electromagnetic Waves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911576-C2C8-4DAE-AC40-10F538053AD1}"/>
                  </a:ext>
                </a:extLst>
              </p:cNvPr>
              <p:cNvSpPr>
                <a:spLocks noGrp="1"/>
              </p:cNvSpPr>
              <p:nvPr>
                <p:ph idx="1"/>
              </p:nvPr>
            </p:nvSpPr>
            <p:spPr>
              <a:xfrm>
                <a:off x="1028700" y="2107673"/>
                <a:ext cx="10134600" cy="3969342"/>
              </a:xfrm>
            </p:spPr>
            <p:txBody>
              <a:bodyPr/>
              <a:lstStyle/>
              <a:p>
                <a:pPr marL="342900" indent="-342900">
                  <a:buFont typeface="Arial" panose="020B0604020202020204" pitchFamily="34" charset="0"/>
                  <a:buChar char="•"/>
                </a:pPr>
                <a:r>
                  <a:rPr lang="en-SG"/>
                  <a:t>Effectively operate on EM Spectrum</a:t>
                </a:r>
              </a:p>
              <a:p>
                <a:pPr marL="342900" indent="-342900">
                  <a:buFont typeface="Arial" panose="020B0604020202020204" pitchFamily="34" charset="0"/>
                  <a:buChar char="•"/>
                </a:pPr>
                <a:r>
                  <a:rPr lang="en-SG"/>
                  <a:t>A Combination of Varying Orthogonal E-Fields and B-Fields</a:t>
                </a:r>
              </a:p>
              <a:p>
                <a:pPr marL="342900" indent="-342900">
                  <a:buFont typeface="Arial" panose="020B0604020202020204" pitchFamily="34" charset="0"/>
                  <a:buChar char="•"/>
                </a:pPr>
                <a:r>
                  <a:rPr lang="en-SG"/>
                  <a:t>Depicts motion of possible Photon or Electron (Quanta)</a:t>
                </a:r>
              </a:p>
              <a:p>
                <a:pPr marL="342900" indent="-342900">
                  <a:buFont typeface="Arial" panose="020B0604020202020204" pitchFamily="34" charset="0"/>
                  <a:buChar char="•"/>
                </a:pPr>
                <a:r>
                  <a:rPr lang="en-SG"/>
                  <a:t>B-Field and E-Field can be completely separate</a:t>
                </a:r>
              </a:p>
              <a:p>
                <a:pPr marL="342900" indent="-342900">
                  <a:buFont typeface="Arial" panose="020B0604020202020204" pitchFamily="34" charset="0"/>
                  <a:buChar char="•"/>
                </a:pPr>
                <a:r>
                  <a:rPr lang="en-SG"/>
                  <a:t>All have a standard  </a:t>
                </a:r>
                <a14:m>
                  <m:oMath xmlns:m="http://schemas.openxmlformats.org/officeDocument/2006/math">
                    <m:r>
                      <a:rPr lang="en-SG" b="0" i="1" smtClean="0">
                        <a:latin typeface="Cambria Math" panose="02040503050406030204" pitchFamily="18" charset="0"/>
                      </a:rPr>
                      <m:t>𝑣</m:t>
                    </m:r>
                    <m:r>
                      <a:rPr lang="en-SG" b="0" i="1" smtClean="0">
                        <a:latin typeface="Cambria Math" panose="02040503050406030204" pitchFamily="18" charset="0"/>
                      </a:rPr>
                      <m:t>=</m:t>
                    </m:r>
                    <m:r>
                      <a:rPr lang="en-SG" b="0" i="1" smtClean="0">
                        <a:latin typeface="Cambria Math" panose="02040503050406030204" pitchFamily="18" charset="0"/>
                      </a:rPr>
                      <m:t>𝑐</m:t>
                    </m:r>
                    <m:r>
                      <a:rPr lang="en-SG" b="0" i="1" smtClean="0">
                        <a:latin typeface="Cambria Math" panose="02040503050406030204" pitchFamily="18" charset="0"/>
                      </a:rPr>
                      <m:t>=3.0×</m:t>
                    </m:r>
                    <m:sSup>
                      <m:sSupPr>
                        <m:ctrlPr>
                          <a:rPr lang="en-SG" b="0" i="1" smtClean="0">
                            <a:latin typeface="Cambria Math" panose="02040503050406030204" pitchFamily="18" charset="0"/>
                          </a:rPr>
                        </m:ctrlPr>
                      </m:sSupPr>
                      <m:e>
                        <m:r>
                          <a:rPr lang="en-SG" b="0" i="1" smtClean="0">
                            <a:latin typeface="Cambria Math" panose="02040503050406030204" pitchFamily="18" charset="0"/>
                          </a:rPr>
                          <m:t>10</m:t>
                        </m:r>
                      </m:e>
                      <m:sup>
                        <m:r>
                          <a:rPr lang="en-SG" b="0" i="1" smtClean="0">
                            <a:latin typeface="Cambria Math" panose="02040503050406030204" pitchFamily="18" charset="0"/>
                          </a:rPr>
                          <m:t>8</m:t>
                        </m:r>
                      </m:sup>
                    </m:sSup>
                    <m:r>
                      <a:rPr lang="en-SG" b="0" i="1" smtClean="0">
                        <a:latin typeface="Cambria Math" panose="02040503050406030204" pitchFamily="18" charset="0"/>
                      </a:rPr>
                      <m:t> </m:t>
                    </m:r>
                    <m:r>
                      <a:rPr lang="en-SG" b="0" i="1" smtClean="0">
                        <a:latin typeface="Cambria Math" panose="02040503050406030204" pitchFamily="18" charset="0"/>
                      </a:rPr>
                      <m:t>𝑚</m:t>
                    </m:r>
                    <m:r>
                      <a:rPr lang="en-SG" b="0" i="1" smtClean="0">
                        <a:latin typeface="Cambria Math" panose="02040503050406030204" pitchFamily="18" charset="0"/>
                      </a:rPr>
                      <m:t>/</m:t>
                    </m:r>
                    <m:r>
                      <a:rPr lang="en-SG" b="0" i="1" smtClean="0">
                        <a:latin typeface="Cambria Math" panose="02040503050406030204" pitchFamily="18" charset="0"/>
                      </a:rPr>
                      <m:t>𝑠</m:t>
                    </m:r>
                  </m:oMath>
                </a14:m>
                <a:endParaRPr lang="en-SG"/>
              </a:p>
              <a:p>
                <a:pPr marL="342900" indent="-342900">
                  <a:buFont typeface="Arial" panose="020B0604020202020204" pitchFamily="34" charset="0"/>
                  <a:buChar char="•"/>
                </a:pPr>
                <a:r>
                  <a:rPr lang="en-SG"/>
                  <a:t>Energy of Quanta given by </a:t>
                </a:r>
                <a14:m>
                  <m:oMath xmlns:m="http://schemas.openxmlformats.org/officeDocument/2006/math">
                    <m:r>
                      <a:rPr lang="en-SG" b="0" i="1" smtClean="0">
                        <a:latin typeface="Cambria Math" panose="02040503050406030204" pitchFamily="18" charset="0"/>
                      </a:rPr>
                      <m:t>𝐸</m:t>
                    </m:r>
                    <m:r>
                      <a:rPr lang="en-SG" b="0" i="1" smtClean="0">
                        <a:latin typeface="Cambria Math" panose="02040503050406030204" pitchFamily="18" charset="0"/>
                      </a:rPr>
                      <m:t>=</m:t>
                    </m:r>
                    <m:r>
                      <a:rPr lang="en-SG" b="0" i="1" smtClean="0">
                        <a:latin typeface="Cambria Math" panose="02040503050406030204" pitchFamily="18" charset="0"/>
                      </a:rPr>
                      <m:t>h𝑓</m:t>
                    </m:r>
                  </m:oMath>
                </a14:m>
                <a:endParaRPr lang="en-SG"/>
              </a:p>
              <a:p>
                <a:pPr marL="342900" indent="-342900">
                  <a:buFont typeface="Arial" panose="020B0604020202020204" pitchFamily="34" charset="0"/>
                  <a:buChar char="•"/>
                </a:pPr>
                <a:r>
                  <a:rPr lang="en-SG"/>
                  <a:t>Does not need a medium to propagate</a:t>
                </a:r>
              </a:p>
            </p:txBody>
          </p:sp>
        </mc:Choice>
        <mc:Fallback xmlns="">
          <p:sp>
            <p:nvSpPr>
              <p:cNvPr id="3" name="Content Placeholder 2">
                <a:extLst>
                  <a:ext uri="{FF2B5EF4-FFF2-40B4-BE49-F238E27FC236}">
                    <a16:creationId xmlns:a16="http://schemas.microsoft.com/office/drawing/2014/main" id="{9E911576-C2C8-4DAE-AC40-10F538053AD1}"/>
                  </a:ext>
                </a:extLst>
              </p:cNvPr>
              <p:cNvSpPr>
                <a:spLocks noGrp="1" noRot="1" noChangeAspect="1" noMove="1" noResize="1" noEditPoints="1" noAdjustHandles="1" noChangeArrowheads="1" noChangeShapeType="1" noTextEdit="1"/>
              </p:cNvSpPr>
              <p:nvPr>
                <p:ph idx="1"/>
              </p:nvPr>
            </p:nvSpPr>
            <p:spPr>
              <a:xfrm>
                <a:off x="1028700" y="2107673"/>
                <a:ext cx="10134600" cy="3969342"/>
              </a:xfrm>
              <a:blipFill>
                <a:blip r:embed="rId2"/>
                <a:stretch>
                  <a:fillRect l="-3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B8DDDFD9-B5C1-4993-8E84-9C22E72CDCD3}"/>
              </a:ext>
            </a:extLst>
          </p:cNvPr>
          <p:cNvPicPr>
            <a:picLocks noChangeAspect="1"/>
          </p:cNvPicPr>
          <p:nvPr/>
        </p:nvPicPr>
        <p:blipFill>
          <a:blip r:embed="rId3"/>
          <a:stretch>
            <a:fillRect/>
          </a:stretch>
        </p:blipFill>
        <p:spPr>
          <a:xfrm>
            <a:off x="6868390" y="4092344"/>
            <a:ext cx="5033235" cy="2512922"/>
          </a:xfrm>
          <a:prstGeom prst="rect">
            <a:avLst/>
          </a:prstGeom>
        </p:spPr>
      </p:pic>
    </p:spTree>
    <p:extLst>
      <p:ext uri="{BB962C8B-B14F-4D97-AF65-F5344CB8AC3E}">
        <p14:creationId xmlns:p14="http://schemas.microsoft.com/office/powerpoint/2010/main" val="2751900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D817-AC34-47C5-8700-B3BA196601AF}"/>
              </a:ext>
            </a:extLst>
          </p:cNvPr>
          <p:cNvSpPr>
            <a:spLocks noGrp="1"/>
          </p:cNvSpPr>
          <p:nvPr>
            <p:ph type="title"/>
          </p:nvPr>
        </p:nvSpPr>
        <p:spPr/>
        <p:txBody>
          <a:bodyPr/>
          <a:lstStyle/>
          <a:p>
            <a:r>
              <a:rPr lang="en-SG"/>
              <a:t>Electromagnetic Waves</a:t>
            </a:r>
          </a:p>
        </p:txBody>
      </p:sp>
      <p:sp>
        <p:nvSpPr>
          <p:cNvPr id="3" name="Content Placeholder 2">
            <a:extLst>
              <a:ext uri="{FF2B5EF4-FFF2-40B4-BE49-F238E27FC236}">
                <a16:creationId xmlns:a16="http://schemas.microsoft.com/office/drawing/2014/main" id="{151F7F78-FF62-4FC2-B446-1DFB6FC49475}"/>
              </a:ext>
            </a:extLst>
          </p:cNvPr>
          <p:cNvSpPr>
            <a:spLocks noGrp="1"/>
          </p:cNvSpPr>
          <p:nvPr>
            <p:ph idx="1"/>
          </p:nvPr>
        </p:nvSpPr>
        <p:spPr/>
        <p:txBody>
          <a:bodyPr/>
          <a:lstStyle/>
          <a:p>
            <a:pPr marL="342900" indent="-342900">
              <a:buFont typeface="Arial" panose="020B0604020202020204" pitchFamily="34" charset="0"/>
              <a:buChar char="•"/>
            </a:pPr>
            <a:r>
              <a:rPr lang="en-SG"/>
              <a:t>Interestingly, in the case of the original image, we get this specific helix created to signify the movement of the photon or electron:</a:t>
            </a:r>
          </a:p>
        </p:txBody>
      </p:sp>
      <p:pic>
        <p:nvPicPr>
          <p:cNvPr id="4" name="Picture 3">
            <a:extLst>
              <a:ext uri="{FF2B5EF4-FFF2-40B4-BE49-F238E27FC236}">
                <a16:creationId xmlns:a16="http://schemas.microsoft.com/office/drawing/2014/main" id="{516F89DC-AC9F-4FC3-9A14-0C4D0572AA1F}"/>
              </a:ext>
            </a:extLst>
          </p:cNvPr>
          <p:cNvPicPr>
            <a:picLocks noChangeAspect="1"/>
          </p:cNvPicPr>
          <p:nvPr/>
        </p:nvPicPr>
        <p:blipFill>
          <a:blip r:embed="rId2"/>
          <a:stretch>
            <a:fillRect/>
          </a:stretch>
        </p:blipFill>
        <p:spPr>
          <a:xfrm>
            <a:off x="509153" y="3618323"/>
            <a:ext cx="5033235" cy="2512922"/>
          </a:xfrm>
          <a:prstGeom prst="rect">
            <a:avLst/>
          </a:prstGeom>
        </p:spPr>
      </p:pic>
      <p:pic>
        <p:nvPicPr>
          <p:cNvPr id="6" name="Picture 5">
            <a:extLst>
              <a:ext uri="{FF2B5EF4-FFF2-40B4-BE49-F238E27FC236}">
                <a16:creationId xmlns:a16="http://schemas.microsoft.com/office/drawing/2014/main" id="{49DA7601-C55D-458D-B236-62A2AC4009E7}"/>
              </a:ext>
            </a:extLst>
          </p:cNvPr>
          <p:cNvPicPr>
            <a:picLocks noChangeAspect="1"/>
          </p:cNvPicPr>
          <p:nvPr/>
        </p:nvPicPr>
        <p:blipFill>
          <a:blip r:embed="rId3"/>
          <a:stretch>
            <a:fillRect/>
          </a:stretch>
        </p:blipFill>
        <p:spPr>
          <a:xfrm>
            <a:off x="6561763" y="3746926"/>
            <a:ext cx="5121084" cy="2255715"/>
          </a:xfrm>
          <a:prstGeom prst="rect">
            <a:avLst/>
          </a:prstGeom>
        </p:spPr>
      </p:pic>
      <p:sp>
        <p:nvSpPr>
          <p:cNvPr id="7" name="Arrow: Right 6">
            <a:extLst>
              <a:ext uri="{FF2B5EF4-FFF2-40B4-BE49-F238E27FC236}">
                <a16:creationId xmlns:a16="http://schemas.microsoft.com/office/drawing/2014/main" id="{F670B7A1-5E8F-479C-8975-F94D47E89B89}"/>
              </a:ext>
            </a:extLst>
          </p:cNvPr>
          <p:cNvSpPr/>
          <p:nvPr/>
        </p:nvSpPr>
        <p:spPr>
          <a:xfrm>
            <a:off x="5542388" y="4450080"/>
            <a:ext cx="929532" cy="73152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795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42"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B5D23-423E-4799-B530-8D7E20F004A7}"/>
              </a:ext>
            </a:extLst>
          </p:cNvPr>
          <p:cNvSpPr>
            <a:spLocks noGrp="1"/>
          </p:cNvSpPr>
          <p:nvPr>
            <p:ph type="title"/>
          </p:nvPr>
        </p:nvSpPr>
        <p:spPr>
          <a:xfrm>
            <a:off x="226060" y="177233"/>
            <a:ext cx="10134600" cy="747328"/>
          </a:xfrm>
        </p:spPr>
        <p:txBody>
          <a:bodyPr/>
          <a:lstStyle/>
          <a:p>
            <a:r>
              <a:rPr lang="en-SG"/>
              <a:t>Electromagnetic Spectrum</a:t>
            </a:r>
          </a:p>
        </p:txBody>
      </p:sp>
      <p:pic>
        <p:nvPicPr>
          <p:cNvPr id="1028" name="Picture 4">
            <a:extLst>
              <a:ext uri="{FF2B5EF4-FFF2-40B4-BE49-F238E27FC236}">
                <a16:creationId xmlns:a16="http://schemas.microsoft.com/office/drawing/2014/main" id="{B4EEF72C-00F1-42B5-9C3F-60C88A85FD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693" y="924561"/>
            <a:ext cx="9911080" cy="5860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667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4" name="Rectangle 13">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8" name="Rectangle 17">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wirling meteorite">
            <a:extLst>
              <a:ext uri="{FF2B5EF4-FFF2-40B4-BE49-F238E27FC236}">
                <a16:creationId xmlns:a16="http://schemas.microsoft.com/office/drawing/2014/main" id="{AF66723F-BEC0-4218-98C1-A469912F6F79}"/>
              </a:ext>
            </a:extLst>
          </p:cNvPr>
          <p:cNvPicPr>
            <a:picLocks noChangeAspect="1"/>
          </p:cNvPicPr>
          <p:nvPr/>
        </p:nvPicPr>
        <p:blipFill rotWithShape="1">
          <a:blip r:embed="rId2">
            <a:alphaModFix/>
          </a:blip>
          <a:srcRect t="157" b="12971"/>
          <a:stretch/>
        </p:blipFill>
        <p:spPr>
          <a:xfrm>
            <a:off x="-1" y="10"/>
            <a:ext cx="12192000" cy="6857989"/>
          </a:xfrm>
          <a:prstGeom prst="rect">
            <a:avLst/>
          </a:prstGeom>
        </p:spPr>
      </p:pic>
      <p:sp>
        <p:nvSpPr>
          <p:cNvPr id="20" name="Rectangle 19">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336202C-C9A9-4C2A-A206-05874581144B}"/>
              </a:ext>
            </a:extLst>
          </p:cNvPr>
          <p:cNvSpPr>
            <a:spLocks noGrp="1"/>
          </p:cNvSpPr>
          <p:nvPr>
            <p:ph type="title"/>
          </p:nvPr>
        </p:nvSpPr>
        <p:spPr>
          <a:xfrm>
            <a:off x="2455401" y="1066800"/>
            <a:ext cx="7272408" cy="2646795"/>
          </a:xfrm>
        </p:spPr>
        <p:txBody>
          <a:bodyPr vert="horz" lIns="91440" tIns="45720" rIns="91440" bIns="45720" rtlCol="0" anchor="b">
            <a:normAutofit/>
          </a:bodyPr>
          <a:lstStyle/>
          <a:p>
            <a:pPr>
              <a:lnSpc>
                <a:spcPct val="110000"/>
              </a:lnSpc>
            </a:pPr>
            <a:r>
              <a:rPr lang="en-US" sz="2800" kern="1200" cap="all" spc="390" baseline="0">
                <a:solidFill>
                  <a:srgbClr val="FFFFFF"/>
                </a:solidFill>
                <a:latin typeface="Georgia Pro Cond Light" panose="02040306050405020303" pitchFamily="18" charset="0"/>
              </a:rPr>
              <a:t>Stellar Spectroscopy And Spectral Lines</a:t>
            </a:r>
          </a:p>
        </p:txBody>
      </p:sp>
      <p:sp>
        <p:nvSpPr>
          <p:cNvPr id="5" name="Text Placeholder 4">
            <a:extLst>
              <a:ext uri="{FF2B5EF4-FFF2-40B4-BE49-F238E27FC236}">
                <a16:creationId xmlns:a16="http://schemas.microsoft.com/office/drawing/2014/main" id="{15E7FE8C-9EC4-4945-827B-26EE989EAF1A}"/>
              </a:ext>
            </a:extLst>
          </p:cNvPr>
          <p:cNvSpPr>
            <a:spLocks noGrp="1"/>
          </p:cNvSpPr>
          <p:nvPr>
            <p:ph type="body" idx="1"/>
          </p:nvPr>
        </p:nvSpPr>
        <p:spPr>
          <a:xfrm>
            <a:off x="3558988" y="4461493"/>
            <a:ext cx="5074022" cy="1672606"/>
          </a:xfrm>
        </p:spPr>
        <p:txBody>
          <a:bodyPr vert="horz" lIns="91440" tIns="45720" rIns="91440" bIns="45720" rtlCol="0" anchor="t">
            <a:normAutofit/>
          </a:bodyPr>
          <a:lstStyle/>
          <a:p>
            <a:pPr>
              <a:lnSpc>
                <a:spcPct val="100000"/>
              </a:lnSpc>
            </a:pPr>
            <a:r>
              <a:rPr lang="en-US">
                <a:solidFill>
                  <a:srgbClr val="FFFFFF"/>
                </a:solidFill>
              </a:rPr>
              <a:t>1.1    What is Spectroscopy?</a:t>
            </a:r>
          </a:p>
          <a:p>
            <a:pPr>
              <a:lnSpc>
                <a:spcPct val="100000"/>
              </a:lnSpc>
            </a:pPr>
            <a:r>
              <a:rPr lang="en-US">
                <a:solidFill>
                  <a:srgbClr val="FFFFFF"/>
                </a:solidFill>
              </a:rPr>
              <a:t>1.2    Continuous, Absorption and Emission Spectra</a:t>
            </a:r>
          </a:p>
          <a:p>
            <a:pPr>
              <a:lnSpc>
                <a:spcPct val="100000"/>
              </a:lnSpc>
            </a:pPr>
            <a:r>
              <a:rPr lang="en-US" strike="sngStrike">
                <a:solidFill>
                  <a:srgbClr val="FFFFFF"/>
                </a:solidFill>
              </a:rPr>
              <a:t>1.3    Rydberg’s Formula</a:t>
            </a:r>
          </a:p>
        </p:txBody>
      </p:sp>
      <p:grpSp>
        <p:nvGrpSpPr>
          <p:cNvPr id="22" name="Group 21">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23" name="Rectangle 22">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4" name="Straight Connector 23">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1696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7804E36-6605-4C15-AE05-652814944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60D5C27-8D3C-4B26-892C-65D34D694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72514"/>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2703459-5B5E-4B0D-999D-DB8565B7F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4561" y="159026"/>
            <a:ext cx="5798876"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F54AC29-D20C-4BD5-9B9E-050045F53667}"/>
              </a:ext>
            </a:extLst>
          </p:cNvPr>
          <p:cNvPicPr>
            <a:picLocks noChangeAspect="1" noChangeArrowheads="1"/>
          </p:cNvPicPr>
          <p:nvPr/>
        </p:nvPicPr>
        <p:blipFill rotWithShape="1">
          <a:blip r:embed="rId2">
            <a:alphaModFix amt="41000"/>
            <a:extLst>
              <a:ext uri="{28A0092B-C50C-407E-A947-70E740481C1C}">
                <a14:useLocalDpi xmlns:a14="http://schemas.microsoft.com/office/drawing/2010/main" val="0"/>
              </a:ext>
            </a:extLst>
          </a:blip>
          <a:srcRect l="11954" r="11096" b="-2"/>
          <a:stretch/>
        </p:blipFill>
        <p:spPr bwMode="auto">
          <a:xfrm>
            <a:off x="20" y="10"/>
            <a:ext cx="6095981" cy="68725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F2FE1A4-67B9-47D7-99E0-37AE119ADDD8}"/>
              </a:ext>
            </a:extLst>
          </p:cNvPr>
          <p:cNvSpPr>
            <a:spLocks noGrp="1"/>
          </p:cNvSpPr>
          <p:nvPr>
            <p:ph type="title"/>
          </p:nvPr>
        </p:nvSpPr>
        <p:spPr>
          <a:xfrm>
            <a:off x="933449" y="1066800"/>
            <a:ext cx="4229100" cy="4753429"/>
          </a:xfrm>
          <a:effectLst>
            <a:outerShdw blurRad="50800" dist="12700" dir="2700000" algn="tl" rotWithShape="0">
              <a:prstClr val="black">
                <a:alpha val="40000"/>
              </a:prstClr>
            </a:outerShdw>
          </a:effectLst>
        </p:spPr>
        <p:txBody>
          <a:bodyPr anchor="ctr">
            <a:normAutofit/>
          </a:bodyPr>
          <a:lstStyle/>
          <a:p>
            <a:pPr algn="ctr"/>
            <a:r>
              <a:rPr lang="en-SG" sz="4000">
                <a:solidFill>
                  <a:schemeClr val="bg1"/>
                </a:solidFill>
                <a:latin typeface="Georgia Pro Cond Light" panose="02040306050405020303" pitchFamily="18" charset="0"/>
              </a:rPr>
              <a:t>Stellar </a:t>
            </a:r>
            <a:r>
              <a:rPr lang="en-SG" sz="4000">
                <a:ln>
                  <a:solidFill>
                    <a:schemeClr val="bg1"/>
                  </a:solidFill>
                </a:ln>
                <a:solidFill>
                  <a:schemeClr val="bg1"/>
                </a:solidFill>
                <a:latin typeface="Georgia Pro Cond Light" panose="02040306050405020303" pitchFamily="18" charset="0"/>
              </a:rPr>
              <a:t>Spectroscopy</a:t>
            </a:r>
          </a:p>
        </p:txBody>
      </p:sp>
      <p:sp>
        <p:nvSpPr>
          <p:cNvPr id="3" name="Content Placeholder 2">
            <a:extLst>
              <a:ext uri="{FF2B5EF4-FFF2-40B4-BE49-F238E27FC236}">
                <a16:creationId xmlns:a16="http://schemas.microsoft.com/office/drawing/2014/main" id="{06D39BF7-37D1-4A46-B372-D4EB39C69675}"/>
              </a:ext>
            </a:extLst>
          </p:cNvPr>
          <p:cNvSpPr>
            <a:spLocks noGrp="1"/>
          </p:cNvSpPr>
          <p:nvPr>
            <p:ph idx="1"/>
          </p:nvPr>
        </p:nvSpPr>
        <p:spPr>
          <a:xfrm>
            <a:off x="6369627" y="1028700"/>
            <a:ext cx="5527964" cy="4542641"/>
          </a:xfrm>
        </p:spPr>
        <p:txBody>
          <a:bodyPr anchor="t">
            <a:normAutofit/>
          </a:bodyPr>
          <a:lstStyle/>
          <a:p>
            <a:pPr marL="342900" indent="-342900">
              <a:buFont typeface="Arial" panose="020B0604020202020204" pitchFamily="34" charset="0"/>
              <a:buChar char="•"/>
            </a:pPr>
            <a:r>
              <a:rPr lang="en-SG"/>
              <a:t>Based on the relative light coming from Deep Space Objects (DSOs)</a:t>
            </a:r>
          </a:p>
          <a:p>
            <a:pPr marL="342900" indent="-342900">
              <a:buFont typeface="Arial" panose="020B0604020202020204" pitchFamily="34" charset="0"/>
              <a:buChar char="•"/>
            </a:pPr>
            <a:r>
              <a:rPr lang="en-SG"/>
              <a:t>Can be used to identify electronic configurations, ionizing energy, movement, composition, pressure and temperature</a:t>
            </a:r>
          </a:p>
          <a:p>
            <a:pPr marL="342900" indent="-342900">
              <a:buFont typeface="Arial" panose="020B0604020202020204" pitchFamily="34" charset="0"/>
              <a:buChar char="•"/>
            </a:pPr>
            <a:r>
              <a:rPr lang="en-SG"/>
              <a:t>Cool way of detecting interesting phenomena like The Iron Sun</a:t>
            </a:r>
          </a:p>
          <a:p>
            <a:pPr marL="617220" lvl="1" indent="-342900"/>
            <a:r>
              <a:rPr lang="en-SG"/>
              <a:t>pictured, </a:t>
            </a:r>
            <a:r>
              <a:rPr lang="en-US"/>
              <a:t>APOD on September 29th, 2001</a:t>
            </a:r>
            <a:endParaRPr lang="en-SG"/>
          </a:p>
          <a:p>
            <a:pPr marL="617220" lvl="1" indent="-342900"/>
            <a:r>
              <a:rPr lang="en-US"/>
              <a:t>eleven times ionized iron emissions from the Sun, in ultraviolet light</a:t>
            </a:r>
          </a:p>
        </p:txBody>
      </p:sp>
      <p:grpSp>
        <p:nvGrpSpPr>
          <p:cNvPr id="79" name="Group 78">
            <a:extLst>
              <a:ext uri="{FF2B5EF4-FFF2-40B4-BE49-F238E27FC236}">
                <a16:creationId xmlns:a16="http://schemas.microsoft.com/office/drawing/2014/main" id="{D653FA49-39A3-4265-8670-1CC425A6EB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7" y="5850470"/>
            <a:ext cx="867485" cy="115439"/>
            <a:chOff x="8910933" y="1861308"/>
            <a:chExt cx="867485" cy="115439"/>
          </a:xfrm>
        </p:grpSpPr>
        <p:sp>
          <p:nvSpPr>
            <p:cNvPr id="80" name="Rectangle 79">
              <a:extLst>
                <a:ext uri="{FF2B5EF4-FFF2-40B4-BE49-F238E27FC236}">
                  <a16:creationId xmlns:a16="http://schemas.microsoft.com/office/drawing/2014/main" id="{4DC43A9D-6FE6-4C0D-8F62-BE6F97205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81" name="Straight Connector 80">
              <a:extLst>
                <a:ext uri="{FF2B5EF4-FFF2-40B4-BE49-F238E27FC236}">
                  <a16:creationId xmlns:a16="http://schemas.microsoft.com/office/drawing/2014/main" id="{2A21C79E-831C-44CF-B6A5-1677130A9C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1E9E6F4-D7E6-42EA-9D33-18D653D152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9147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AdornVTI">
  <a:themeElements>
    <a:clrScheme name="GC1">
      <a:dk1>
        <a:sysClr val="windowText" lastClr="000000"/>
      </a:dk1>
      <a:lt1>
        <a:sysClr val="window" lastClr="FFFFFF"/>
      </a:lt1>
      <a:dk2>
        <a:srgbClr val="2C2830"/>
      </a:dk2>
      <a:lt2>
        <a:srgbClr val="E0DCE1"/>
      </a:lt2>
      <a:accent1>
        <a:srgbClr val="908193"/>
      </a:accent1>
      <a:accent2>
        <a:srgbClr val="A08889"/>
      </a:accent2>
      <a:accent3>
        <a:srgbClr val="B48C7E"/>
      </a:accent3>
      <a:accent4>
        <a:srgbClr val="809C9B"/>
      </a:accent4>
      <a:accent5>
        <a:srgbClr val="899F91"/>
      </a:accent5>
      <a:accent6>
        <a:srgbClr val="728274"/>
      </a:accent6>
      <a:hlink>
        <a:srgbClr val="837585"/>
      </a:hlink>
      <a:folHlink>
        <a:srgbClr val="677E83"/>
      </a:folHlink>
    </a:clrScheme>
    <a:fontScheme name="Bembo">
      <a:majorFont>
        <a:latin typeface="Microsoft GothicNeo"/>
        <a:ea typeface=""/>
        <a:cs typeface=""/>
      </a:majorFont>
      <a:minorFont>
        <a:latin typeface="Microsoft GothicNe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d042442-2f2e-4e72-97c0-63b4ce404674" xsi:nil="true"/>
    <lcf76f155ced4ddcb4097134ff3c332f xmlns="63144dc3-89a8-4093-a4b9-2bb0b36196d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A761D2D0BDA9643B9803370FF879D89" ma:contentTypeVersion="15" ma:contentTypeDescription="Create a new document." ma:contentTypeScope="" ma:versionID="da7abf9719b1501289be48bacc373801">
  <xsd:schema xmlns:xsd="http://www.w3.org/2001/XMLSchema" xmlns:xs="http://www.w3.org/2001/XMLSchema" xmlns:p="http://schemas.microsoft.com/office/2006/metadata/properties" xmlns:ns2="63144dc3-89a8-4093-a4b9-2bb0b36196d9" xmlns:ns3="9d042442-2f2e-4e72-97c0-63b4ce404674" targetNamespace="http://schemas.microsoft.com/office/2006/metadata/properties" ma:root="true" ma:fieldsID="34aa570d0effa79874d3ecaf7da54d59" ns2:_="" ns3:_="">
    <xsd:import namespace="63144dc3-89a8-4093-a4b9-2bb0b36196d9"/>
    <xsd:import namespace="9d042442-2f2e-4e72-97c0-63b4ce40467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144dc3-89a8-4093-a4b9-2bb0b36196d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0b85965-fa48-44f6-9009-9582482e7045"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042442-2f2e-4e72-97c0-63b4ce404674"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c48708d2-40fa-4519-b11f-bd7a3cd2438d}" ma:internalName="TaxCatchAll" ma:showField="CatchAllData" ma:web="9d042442-2f2e-4e72-97c0-63b4ce404674">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4E3694-AEB7-47CB-B150-094A0206C99B}">
  <ds:schemaRefs>
    <ds:schemaRef ds:uri="http://schemas.microsoft.com/sharepoint/v3/contenttype/forms"/>
  </ds:schemaRefs>
</ds:datastoreItem>
</file>

<file path=customXml/itemProps2.xml><?xml version="1.0" encoding="utf-8"?>
<ds:datastoreItem xmlns:ds="http://schemas.openxmlformats.org/officeDocument/2006/customXml" ds:itemID="{0EE5A479-5D49-4297-B75D-35B50878F369}">
  <ds:schemaRefs>
    <ds:schemaRef ds:uri="http://www.w3.org/XML/1998/namespace"/>
    <ds:schemaRef ds:uri="http://schemas.microsoft.com/office/2006/metadata/properties"/>
    <ds:schemaRef ds:uri="http://purl.org/dc/elements/1.1/"/>
    <ds:schemaRef ds:uri="http://purl.org/dc/dcmitype/"/>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9d042442-2f2e-4e72-97c0-63b4ce404674"/>
    <ds:schemaRef ds:uri="63144dc3-89a8-4093-a4b9-2bb0b36196d9"/>
  </ds:schemaRefs>
</ds:datastoreItem>
</file>

<file path=customXml/itemProps3.xml><?xml version="1.0" encoding="utf-8"?>
<ds:datastoreItem xmlns:ds="http://schemas.openxmlformats.org/officeDocument/2006/customXml" ds:itemID="{A485E72B-C834-409C-B394-2A11ACB2B9C5}">
  <ds:schemaRefs>
    <ds:schemaRef ds:uri="63144dc3-89a8-4093-a4b9-2bb0b36196d9"/>
    <ds:schemaRef ds:uri="9d042442-2f2e-4e72-97c0-63b4ce4046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1637</Words>
  <Application>Microsoft Office PowerPoint</Application>
  <PresentationFormat>Widescreen</PresentationFormat>
  <Paragraphs>175</Paragraphs>
  <Slides>31</Slides>
  <Notes>0</Notes>
  <HiddenSlides>2</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Microsoft GothicNeo</vt:lpstr>
      <vt:lpstr>Microsoft GothicNeo Light</vt:lpstr>
      <vt:lpstr>Arial</vt:lpstr>
      <vt:lpstr>Cambria Math</vt:lpstr>
      <vt:lpstr>Georgia Pro Cond Light</vt:lpstr>
      <vt:lpstr>AdornVTI</vt:lpstr>
      <vt:lpstr>Stellar Spectroscopy and the Doppler Effect</vt:lpstr>
      <vt:lpstr>A Brief Recap On Waves and Electromagnetic Radiation</vt:lpstr>
      <vt:lpstr>Waves</vt:lpstr>
      <vt:lpstr>Waves</vt:lpstr>
      <vt:lpstr>Electromagnetic Waves</vt:lpstr>
      <vt:lpstr>Electromagnetic Waves</vt:lpstr>
      <vt:lpstr>Electromagnetic Spectrum</vt:lpstr>
      <vt:lpstr>Stellar Spectroscopy And Spectral Lines</vt:lpstr>
      <vt:lpstr>Stellar Spectroscopy</vt:lpstr>
      <vt:lpstr>Spectral Distribution Intensity</vt:lpstr>
      <vt:lpstr>Planck’s Law of Spectral Emission Intensity</vt:lpstr>
      <vt:lpstr>Wien’s Displacement Formula</vt:lpstr>
      <vt:lpstr>The Three Spectra</vt:lpstr>
      <vt:lpstr>Continuous Spectrum</vt:lpstr>
      <vt:lpstr>Emission Spectrum</vt:lpstr>
      <vt:lpstr>Absorption Spectrum</vt:lpstr>
      <vt:lpstr>Summary of Spectra</vt:lpstr>
      <vt:lpstr>Issues of this System</vt:lpstr>
      <vt:lpstr>Albireo AB or Beta Cygni (APOD from 24 Feb 2022)</vt:lpstr>
      <vt:lpstr>Identifying Gases: Rydberg’s Formula TODO</vt:lpstr>
      <vt:lpstr>The Doppler Effect</vt:lpstr>
      <vt:lpstr>PowerPoint Presentation</vt:lpstr>
      <vt:lpstr>The Doppler Effect</vt:lpstr>
      <vt:lpstr>Question</vt:lpstr>
      <vt:lpstr>Answer (Part 1, Rotation)</vt:lpstr>
      <vt:lpstr>Answer (Part 2, Doppler Shift)</vt:lpstr>
      <vt:lpstr>Redshift and Blueshift</vt:lpstr>
      <vt:lpstr>Relativistic Doppler Effect and Redshift</vt:lpstr>
      <vt:lpstr>Doppler Spectroscopy: Hunting for Exoplanets</vt:lpstr>
      <vt:lpstr>Stellar Wobble</vt:lpstr>
      <vt:lpstr>This marks The End Of This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Spectroscopy</dc:title>
  <dc:creator>Prannaya</dc:creator>
  <cp:lastModifiedBy>Prannaya</cp:lastModifiedBy>
  <cp:revision>1</cp:revision>
  <dcterms:created xsi:type="dcterms:W3CDTF">2022-02-24T13:37:39Z</dcterms:created>
  <dcterms:modified xsi:type="dcterms:W3CDTF">2022-02-26T09:49:39Z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0x010100BA761D2D0BDA9643B9803370FF879D89</vt:lpwstr>
  </property>
  <property fmtid="{D5CDD505-2E9C-101B-9397-08002B2CF9AE}" pid="3" name="MediaServiceImageTags">
    <vt:lpwstr/>
  </property>
</Properties>
</file>